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8" r:id="rId1"/>
    <p:sldMasterId id="2147483727" r:id="rId2"/>
    <p:sldMasterId id="2147483792" r:id="rId3"/>
  </p:sldMasterIdLst>
  <p:notesMasterIdLst>
    <p:notesMasterId r:id="rId13"/>
  </p:notesMasterIdLst>
  <p:handoutMasterIdLst>
    <p:handoutMasterId r:id="rId14"/>
  </p:handoutMasterIdLst>
  <p:sldIdLst>
    <p:sldId id="303" r:id="rId4"/>
    <p:sldId id="319" r:id="rId5"/>
    <p:sldId id="273" r:id="rId6"/>
    <p:sldId id="325" r:id="rId7"/>
    <p:sldId id="326" r:id="rId8"/>
    <p:sldId id="327" r:id="rId9"/>
    <p:sldId id="329" r:id="rId10"/>
    <p:sldId id="330" r:id="rId11"/>
    <p:sldId id="27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Kaelyn" initials="WK" lastIdx="2" clrIdx="0">
    <p:extLst>
      <p:ext uri="{19B8F6BF-5375-455C-9EA6-DF929625EA0E}">
        <p15:presenceInfo xmlns:p15="http://schemas.microsoft.com/office/powerpoint/2012/main" userId="S::kaelyn.williams@tivityhealth.com::518c0020-2e00-4cf2-a21c-235957737eb0" providerId="AD"/>
      </p:ext>
    </p:extLst>
  </p:cmAuthor>
  <p:cmAuthor id="2" name="Page, Justine" initials="PJ" lastIdx="1" clrIdx="1">
    <p:extLst>
      <p:ext uri="{19B8F6BF-5375-455C-9EA6-DF929625EA0E}">
        <p15:presenceInfo xmlns:p15="http://schemas.microsoft.com/office/powerpoint/2012/main" userId="S-1-5-21-1401067398-1016263951-2303187095-1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244"/>
    <a:srgbClr val="006680"/>
    <a:srgbClr val="98999B"/>
    <a:srgbClr val="BCBCBC"/>
    <a:srgbClr val="005870"/>
    <a:srgbClr val="F9F9F9"/>
    <a:srgbClr val="F7F7F7"/>
    <a:srgbClr val="7EDDD3"/>
    <a:srgbClr val="97999B"/>
    <a:srgbClr val="EB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p:restoredTop sz="81316" autoAdjust="0"/>
  </p:normalViewPr>
  <p:slideViewPr>
    <p:cSldViewPr snapToGrid="0" snapToObjects="1">
      <p:cViewPr varScale="1">
        <p:scale>
          <a:sx n="122" d="100"/>
          <a:sy n="122" d="100"/>
        </p:scale>
        <p:origin x="1518" y="108"/>
      </p:cViewPr>
      <p:guideLst/>
    </p:cSldViewPr>
  </p:slideViewPr>
  <p:notesTextViewPr>
    <p:cViewPr>
      <p:scale>
        <a:sx n="1" d="1"/>
        <a:sy n="1" d="1"/>
      </p:scale>
      <p:origin x="0" y="0"/>
    </p:cViewPr>
  </p:notesTextViewPr>
  <p:notesViewPr>
    <p:cSldViewPr snapToGrid="0" snapToObjects="1">
      <p:cViewPr varScale="1">
        <p:scale>
          <a:sx n="114" d="100"/>
          <a:sy n="114"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Light"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E6975-8ACF-9046-8654-2E9FD08BA132}" type="datetimeFigureOut">
              <a:rPr lang="en-US" smtClean="0">
                <a:latin typeface="Calibri Light" charset="0"/>
              </a:rPr>
              <a:t>9/18/2020</a:t>
            </a:fld>
            <a:endParaRPr lang="en-US" dirty="0">
              <a:latin typeface="Calibri Light"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Light"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E988F-104F-FC4B-BA7E-404E714B8A11}" type="slidenum">
              <a:rPr lang="en-US" smtClean="0">
                <a:latin typeface="Calibri Light" charset="0"/>
              </a:rPr>
              <a:t>‹#›</a:t>
            </a:fld>
            <a:endParaRPr lang="en-US" dirty="0">
              <a:latin typeface="Calibri Light" charset="0"/>
            </a:endParaRPr>
          </a:p>
        </p:txBody>
      </p:sp>
    </p:spTree>
    <p:extLst>
      <p:ext uri="{BB962C8B-B14F-4D97-AF65-F5344CB8AC3E}">
        <p14:creationId xmlns:p14="http://schemas.microsoft.com/office/powerpoint/2010/main" val="187209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charset="0"/>
              </a:defRPr>
            </a:lvl1pPr>
          </a:lstStyle>
          <a:p>
            <a:fld id="{B2C0BBBA-5136-5C40-9BE3-2BC3564FD02D}" type="datetimeFigureOut">
              <a:rPr lang="en-US" smtClean="0"/>
              <a:pPr/>
              <a:t>9/18/2020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charset="0"/>
              </a:defRPr>
            </a:lvl1pPr>
          </a:lstStyle>
          <a:p>
            <a:fld id="{0A8D6B8D-BA1E-B647-83D5-A1710A90E876}" type="slidenum">
              <a:rPr lang="en-US" smtClean="0"/>
              <a:pPr/>
              <a:t>‹#›</a:t>
            </a:fld>
            <a:endParaRPr lang="en-US" dirty="0"/>
          </a:p>
        </p:txBody>
      </p:sp>
    </p:spTree>
    <p:extLst>
      <p:ext uri="{BB962C8B-B14F-4D97-AF65-F5344CB8AC3E}">
        <p14:creationId xmlns:p14="http://schemas.microsoft.com/office/powerpoint/2010/main" val="48155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charset="0"/>
        <a:ea typeface="+mn-ea"/>
        <a:cs typeface="+mn-cs"/>
      </a:defRPr>
    </a:lvl1pPr>
    <a:lvl2pPr marL="457200" algn="l" defTabSz="914400" rtl="0" eaLnBrk="1" latinLnBrk="0" hangingPunct="1">
      <a:defRPr sz="1200" b="0" i="0" kern="1200">
        <a:solidFill>
          <a:schemeClr val="tx1"/>
        </a:solidFill>
        <a:latin typeface="Calibri Light" charset="0"/>
        <a:ea typeface="+mn-ea"/>
        <a:cs typeface="+mn-cs"/>
      </a:defRPr>
    </a:lvl2pPr>
    <a:lvl3pPr marL="914400" algn="l" defTabSz="914400" rtl="0" eaLnBrk="1" latinLnBrk="0" hangingPunct="1">
      <a:defRPr sz="1200" b="0" i="0" kern="1200">
        <a:solidFill>
          <a:schemeClr val="tx1"/>
        </a:solidFill>
        <a:latin typeface="Calibri Light" charset="0"/>
        <a:ea typeface="+mn-ea"/>
        <a:cs typeface="+mn-cs"/>
      </a:defRPr>
    </a:lvl3pPr>
    <a:lvl4pPr marL="1371600" algn="l" defTabSz="914400" rtl="0" eaLnBrk="1" latinLnBrk="0" hangingPunct="1">
      <a:defRPr sz="1200" b="0" i="0" kern="1200">
        <a:solidFill>
          <a:schemeClr val="tx1"/>
        </a:solidFill>
        <a:latin typeface="Calibri Light" charset="0"/>
        <a:ea typeface="+mn-ea"/>
        <a:cs typeface="+mn-cs"/>
      </a:defRPr>
    </a:lvl4pPr>
    <a:lvl5pPr marL="1828800" algn="l" defTabSz="914400" rtl="0" eaLnBrk="1" latinLnBrk="0" hangingPunct="1">
      <a:defRPr sz="1200" b="0" i="0" kern="1200">
        <a:solidFill>
          <a:schemeClr val="tx1"/>
        </a:solidFill>
        <a:latin typeface="Calibri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charset="0"/>
                <a:ea typeface="+mn-ea"/>
                <a:cs typeface="+mn-cs"/>
              </a:rPr>
              <a:t>As a trusted Tivity Health colleague or contractor, you play an important role in upholding our reputation and the trust that our stakeholders place in us. Learning about Medicare Fraud, Waste and Abuse and your responsibilities to prevent and report it helps us preserve that trust.</a:t>
            </a:r>
          </a:p>
        </p:txBody>
      </p:sp>
      <p:sp>
        <p:nvSpPr>
          <p:cNvPr id="4" name="Slide Number Placeholder 3"/>
          <p:cNvSpPr>
            <a:spLocks noGrp="1"/>
          </p:cNvSpPr>
          <p:nvPr>
            <p:ph type="sldNum" sz="quarter" idx="5"/>
          </p:nvPr>
        </p:nvSpPr>
        <p:spPr/>
        <p:txBody>
          <a:bodyPr/>
          <a:lstStyle/>
          <a:p>
            <a:fld id="{0A8D6B8D-BA1E-B647-83D5-A1710A90E876}" type="slidenum">
              <a:rPr lang="en-US" smtClean="0"/>
              <a:pPr/>
              <a:t>1</a:t>
            </a:fld>
            <a:endParaRPr lang="en-US" dirty="0"/>
          </a:p>
        </p:txBody>
      </p:sp>
    </p:spTree>
    <p:extLst>
      <p:ext uri="{BB962C8B-B14F-4D97-AF65-F5344CB8AC3E}">
        <p14:creationId xmlns:p14="http://schemas.microsoft.com/office/powerpoint/2010/main" val="399315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Medicare is a publicly funded insurance program for Americans age 65 and over and for those who are disabled.</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The program is administered by CMS, the Centers for Medicare and Medicaid Services. CMS contracts with private health insurance companies to manage benefits payments and the flow of money between the government and providers.</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A Medicare plan may include Hospital Insurance, Medical Insurance, and Prescription Drug Coverage.</a:t>
            </a:r>
          </a:p>
        </p:txBody>
      </p:sp>
      <p:sp>
        <p:nvSpPr>
          <p:cNvPr id="4" name="Slide Number Placeholder 3"/>
          <p:cNvSpPr>
            <a:spLocks noGrp="1"/>
          </p:cNvSpPr>
          <p:nvPr>
            <p:ph type="sldNum" sz="quarter" idx="5"/>
          </p:nvPr>
        </p:nvSpPr>
        <p:spPr/>
        <p:txBody>
          <a:bodyPr/>
          <a:lstStyle/>
          <a:p>
            <a:fld id="{0A8D6B8D-BA1E-B647-83D5-A1710A90E876}" type="slidenum">
              <a:rPr lang="en-US" smtClean="0"/>
              <a:pPr/>
              <a:t>2</a:t>
            </a:fld>
            <a:endParaRPr lang="en-US" dirty="0"/>
          </a:p>
        </p:txBody>
      </p:sp>
    </p:spTree>
    <p:extLst>
      <p:ext uri="{BB962C8B-B14F-4D97-AF65-F5344CB8AC3E}">
        <p14:creationId xmlns:p14="http://schemas.microsoft.com/office/powerpoint/2010/main" val="29805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There is a distinction between Medicare </a:t>
            </a:r>
            <a:r>
              <a:rPr lang="en-US" sz="1200" b="0" i="1" kern="1200" dirty="0">
                <a:solidFill>
                  <a:schemeClr val="tx1"/>
                </a:solidFill>
                <a:effectLst/>
                <a:latin typeface="Calibri Light" charset="0"/>
                <a:ea typeface="+mn-ea"/>
                <a:cs typeface="+mn-cs"/>
              </a:rPr>
              <a:t>Fraud </a:t>
            </a:r>
            <a:r>
              <a:rPr lang="en-US" sz="1200" b="0" i="0" kern="1200" dirty="0">
                <a:solidFill>
                  <a:schemeClr val="tx1"/>
                </a:solidFill>
                <a:effectLst/>
                <a:latin typeface="Calibri Light" charset="0"/>
                <a:ea typeface="+mn-ea"/>
                <a:cs typeface="+mn-cs"/>
              </a:rPr>
              <a:t>and Medicare </a:t>
            </a:r>
            <a:r>
              <a:rPr lang="en-US" sz="1200" b="0" i="1" kern="1200" dirty="0">
                <a:solidFill>
                  <a:schemeClr val="tx1"/>
                </a:solidFill>
                <a:effectLst/>
                <a:latin typeface="Calibri Light" charset="0"/>
                <a:ea typeface="+mn-ea"/>
                <a:cs typeface="+mn-cs"/>
              </a:rPr>
              <a:t>Waste</a:t>
            </a:r>
            <a:r>
              <a:rPr lang="en-US" sz="1200" b="0" i="0" kern="1200" dirty="0">
                <a:solidFill>
                  <a:schemeClr val="tx1"/>
                </a:solidFill>
                <a:effectLst/>
                <a:latin typeface="Calibri Light" charset="0"/>
                <a:ea typeface="+mn-ea"/>
                <a:cs typeface="+mn-cs"/>
              </a:rPr>
              <a:t> and </a:t>
            </a:r>
            <a:r>
              <a:rPr lang="en-US" sz="1200" b="0" i="1" kern="1200" dirty="0">
                <a:solidFill>
                  <a:schemeClr val="tx1"/>
                </a:solidFill>
                <a:effectLst/>
                <a:latin typeface="Calibri Light" charset="0"/>
                <a:ea typeface="+mn-ea"/>
                <a:cs typeface="+mn-cs"/>
              </a:rPr>
              <a:t>Abuse</a:t>
            </a:r>
            <a:r>
              <a:rPr lang="en-US" sz="1200" b="0" i="0" kern="1200" dirty="0">
                <a:solidFill>
                  <a:schemeClr val="tx1"/>
                </a:solidFill>
                <a:effectLst/>
                <a:latin typeface="Calibri Light" charset="0"/>
                <a:ea typeface="+mn-ea"/>
                <a:cs typeface="+mn-cs"/>
              </a:rPr>
              <a:t>.</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Medicare </a:t>
            </a:r>
            <a:r>
              <a:rPr lang="en-US" sz="1200" b="0" i="1" kern="1200" dirty="0">
                <a:solidFill>
                  <a:schemeClr val="tx1"/>
                </a:solidFill>
                <a:effectLst/>
                <a:latin typeface="Calibri Light" charset="0"/>
                <a:ea typeface="+mn-ea"/>
                <a:cs typeface="+mn-cs"/>
              </a:rPr>
              <a:t>Fraud </a:t>
            </a:r>
            <a:r>
              <a:rPr lang="en-US" sz="1200" b="0" i="0" kern="1200" dirty="0">
                <a:solidFill>
                  <a:schemeClr val="tx1"/>
                </a:solidFill>
                <a:effectLst/>
                <a:latin typeface="Calibri Light" charset="0"/>
                <a:ea typeface="+mn-ea"/>
                <a:cs typeface="+mn-cs"/>
              </a:rPr>
              <a:t>means making false statements or false representations to obtain some benefit, money or property owned by, or under the custody and control of, the Medicare program.  </a:t>
            </a:r>
            <a:r>
              <a:rPr lang="en-US" sz="1200" b="0" i="1" kern="1200" dirty="0">
                <a:solidFill>
                  <a:schemeClr val="tx1"/>
                </a:solidFill>
                <a:effectLst/>
                <a:latin typeface="Calibri Light" charset="0"/>
                <a:ea typeface="+mn-ea"/>
                <a:cs typeface="+mn-cs"/>
              </a:rPr>
              <a:t>Fraud</a:t>
            </a:r>
            <a:r>
              <a:rPr lang="en-US" sz="1200" b="0" i="0" kern="1200" dirty="0">
                <a:solidFill>
                  <a:schemeClr val="tx1"/>
                </a:solidFill>
                <a:effectLst/>
                <a:latin typeface="Calibri Light" charset="0"/>
                <a:ea typeface="+mn-ea"/>
                <a:cs typeface="+mn-cs"/>
              </a:rPr>
              <a:t> requires the person to have intent to obtain the money or property improperly, and to have knowledge that his or her actions are wrong.</a:t>
            </a:r>
          </a:p>
          <a:p>
            <a:r>
              <a:rPr lang="en-US" sz="1200" b="0" i="0" kern="1200" dirty="0">
                <a:solidFill>
                  <a:schemeClr val="tx1"/>
                </a:solidFill>
                <a:effectLst/>
                <a:latin typeface="Calibri Light" charset="0"/>
                <a:ea typeface="+mn-ea"/>
                <a:cs typeface="+mn-cs"/>
              </a:rPr>
              <a:t>  </a:t>
            </a:r>
          </a:p>
          <a:p>
            <a:r>
              <a:rPr lang="en-US" sz="1200" b="0" i="1" kern="1200" dirty="0">
                <a:solidFill>
                  <a:schemeClr val="tx1"/>
                </a:solidFill>
                <a:effectLst/>
                <a:latin typeface="Calibri Light" charset="0"/>
                <a:ea typeface="+mn-ea"/>
                <a:cs typeface="+mn-cs"/>
              </a:rPr>
              <a:t>Waste</a:t>
            </a:r>
            <a:r>
              <a:rPr lang="en-US" sz="1200" b="0" i="0" kern="1200" dirty="0">
                <a:solidFill>
                  <a:schemeClr val="tx1"/>
                </a:solidFill>
                <a:effectLst/>
                <a:latin typeface="Calibri Light" charset="0"/>
                <a:ea typeface="+mn-ea"/>
                <a:cs typeface="+mn-cs"/>
              </a:rPr>
              <a:t> and A</a:t>
            </a:r>
            <a:r>
              <a:rPr lang="en-US" sz="1200" b="0" i="1" kern="1200" dirty="0">
                <a:solidFill>
                  <a:schemeClr val="tx1"/>
                </a:solidFill>
                <a:effectLst/>
                <a:latin typeface="Calibri Light" charset="0"/>
                <a:ea typeface="+mn-ea"/>
                <a:cs typeface="+mn-cs"/>
              </a:rPr>
              <a:t>buse</a:t>
            </a:r>
            <a:r>
              <a:rPr lang="en-US" sz="1200" b="0" i="0" kern="1200" dirty="0">
                <a:solidFill>
                  <a:schemeClr val="tx1"/>
                </a:solidFill>
                <a:effectLst/>
                <a:latin typeface="Calibri Light" charset="0"/>
                <a:ea typeface="+mn-ea"/>
                <a:cs typeface="+mn-cs"/>
              </a:rPr>
              <a:t> describe practices by providers, physicians or suppliers that are inconsistent with accepted sound medical, business or fiscal standards and that result in unnecessary costs to the Medicare program.  </a:t>
            </a:r>
            <a:r>
              <a:rPr lang="en-US" sz="1200" b="0" i="1" kern="1200" dirty="0">
                <a:solidFill>
                  <a:schemeClr val="tx1"/>
                </a:solidFill>
                <a:effectLst/>
                <a:latin typeface="Calibri Light" charset="0"/>
                <a:ea typeface="+mn-ea"/>
                <a:cs typeface="+mn-cs"/>
              </a:rPr>
              <a:t>Waste </a:t>
            </a:r>
            <a:r>
              <a:rPr lang="en-US" sz="1200" b="0" i="0" kern="1200" dirty="0">
                <a:solidFill>
                  <a:schemeClr val="tx1"/>
                </a:solidFill>
                <a:effectLst/>
                <a:latin typeface="Calibri Light" charset="0"/>
                <a:ea typeface="+mn-ea"/>
                <a:cs typeface="+mn-cs"/>
              </a:rPr>
              <a:t>and </a:t>
            </a:r>
            <a:r>
              <a:rPr lang="en-US" sz="1200" b="0" i="1" kern="1200" dirty="0">
                <a:solidFill>
                  <a:schemeClr val="tx1"/>
                </a:solidFill>
                <a:effectLst/>
                <a:latin typeface="Calibri Light" charset="0"/>
                <a:ea typeface="+mn-ea"/>
                <a:cs typeface="+mn-cs"/>
              </a:rPr>
              <a:t>Abuse </a:t>
            </a:r>
            <a:r>
              <a:rPr lang="en-US" sz="1200" b="0" i="0" kern="1200" dirty="0">
                <a:solidFill>
                  <a:schemeClr val="tx1"/>
                </a:solidFill>
                <a:effectLst/>
                <a:latin typeface="Calibri Light" charset="0"/>
                <a:ea typeface="+mn-ea"/>
                <a:cs typeface="+mn-cs"/>
              </a:rPr>
              <a:t>may occur without the same level of knowledge that is required for </a:t>
            </a:r>
            <a:r>
              <a:rPr lang="en-US" sz="1200" b="0" i="1" kern="1200" dirty="0">
                <a:solidFill>
                  <a:schemeClr val="tx1"/>
                </a:solidFill>
                <a:effectLst/>
                <a:latin typeface="Calibri Light" charset="0"/>
                <a:ea typeface="+mn-ea"/>
                <a:cs typeface="+mn-cs"/>
              </a:rPr>
              <a:t>Fraud</a:t>
            </a:r>
            <a:r>
              <a:rPr lang="en-US" sz="1200" b="0" i="0" kern="1200" dirty="0">
                <a:solidFill>
                  <a:schemeClr val="tx1"/>
                </a:solidFill>
                <a:effectLst/>
                <a:latin typeface="Calibri Light" charset="0"/>
                <a:ea typeface="+mn-ea"/>
                <a:cs typeface="+mn-cs"/>
              </a:rPr>
              <a:t>.</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Regardless of the differences between Fraud, Waste and Abuse, any of these actions can expose entities to criminal and civil liability.  Therefore, any concerns regarding Fraud, Waste and Abuse should be reported to the Compliance or Legal Departments.</a:t>
            </a:r>
          </a:p>
        </p:txBody>
      </p:sp>
      <p:sp>
        <p:nvSpPr>
          <p:cNvPr id="4" name="Slide Number Placeholder 3"/>
          <p:cNvSpPr>
            <a:spLocks noGrp="1"/>
          </p:cNvSpPr>
          <p:nvPr>
            <p:ph type="sldNum" sz="quarter" idx="5"/>
          </p:nvPr>
        </p:nvSpPr>
        <p:spPr/>
        <p:txBody>
          <a:bodyPr/>
          <a:lstStyle/>
          <a:p>
            <a:fld id="{0A8D6B8D-BA1E-B647-83D5-A1710A90E876}" type="slidenum">
              <a:rPr lang="en-US" smtClean="0"/>
              <a:pPr/>
              <a:t>3</a:t>
            </a:fld>
            <a:endParaRPr lang="en-US" dirty="0"/>
          </a:p>
        </p:txBody>
      </p:sp>
    </p:spTree>
    <p:extLst>
      <p:ext uri="{BB962C8B-B14F-4D97-AF65-F5344CB8AC3E}">
        <p14:creationId xmlns:p14="http://schemas.microsoft.com/office/powerpoint/2010/main" val="269111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Fraud can be perpetrated by providers, suppliers or beneficiaries. </a:t>
            </a:r>
          </a:p>
          <a:p>
            <a:r>
              <a:rPr lang="en-US" sz="1200" b="0" i="0" kern="1200" dirty="0">
                <a:solidFill>
                  <a:schemeClr val="tx1"/>
                </a:solidFill>
                <a:effectLst/>
                <a:latin typeface="Calibri Light" charset="0"/>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Provider fraud may include:</a:t>
            </a:r>
          </a:p>
          <a:p>
            <a:pPr marL="628650" lvl="1" indent="-171450">
              <a:buFont typeface="Arial" panose="020B0604020202020204" pitchFamily="34" charset="0"/>
              <a:buChar char="•"/>
            </a:pPr>
            <a:r>
              <a:rPr lang="en-US" dirty="0"/>
              <a:t>Knowingly</a:t>
            </a:r>
            <a:r>
              <a:rPr lang="en-US" sz="1200" b="0" i="0" kern="1200" dirty="0">
                <a:solidFill>
                  <a:schemeClr val="tx1"/>
                </a:solidFill>
                <a:effectLst/>
                <a:latin typeface="Calibri Light" charset="0"/>
                <a:ea typeface="+mn-ea"/>
                <a:cs typeface="+mn-cs"/>
              </a:rPr>
              <a:t> billing for services that were not furnished and/or billing for supplies not provided; </a:t>
            </a:r>
          </a:p>
          <a:p>
            <a:pPr marL="628650" lvl="1"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Knowingly altering claims forms and/or receipts to receive a higher payment amount; </a:t>
            </a:r>
          </a:p>
          <a:p>
            <a:pPr marL="628650" lvl="1"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Accepting kickbacks for program referrals; and</a:t>
            </a:r>
          </a:p>
          <a:p>
            <a:pPr marL="628650" lvl="1" indent="-171450">
              <a:buFont typeface="Arial" panose="020B0604020202020204" pitchFamily="34" charset="0"/>
              <a:buChar char="•"/>
            </a:pPr>
            <a:r>
              <a:rPr lang="en-US" sz="1200" b="0" i="0" kern="1200" dirty="0">
                <a:solidFill>
                  <a:schemeClr val="tx1"/>
                </a:solidFill>
                <a:effectLst/>
                <a:latin typeface="Calibri Light" charset="0"/>
                <a:ea typeface="+mn-ea"/>
                <a:cs typeface="+mn-cs"/>
              </a:rPr>
              <a:t>Upcoding or billing for a service that was not rendered because it generates more income.</a:t>
            </a:r>
          </a:p>
          <a:p>
            <a:endParaRPr lang="en-US" sz="1200" b="0" i="0" kern="1200" dirty="0">
              <a:solidFill>
                <a:schemeClr val="tx1"/>
              </a:solidFill>
              <a:effectLst/>
              <a:latin typeface="Calibri Light" charset="0"/>
              <a:ea typeface="+mn-ea"/>
              <a:cs typeface="+mn-cs"/>
            </a:endParaRPr>
          </a:p>
        </p:txBody>
      </p:sp>
      <p:sp>
        <p:nvSpPr>
          <p:cNvPr id="4" name="Slide Number Placeholder 3"/>
          <p:cNvSpPr>
            <a:spLocks noGrp="1"/>
          </p:cNvSpPr>
          <p:nvPr>
            <p:ph type="sldNum" sz="quarter" idx="5"/>
          </p:nvPr>
        </p:nvSpPr>
        <p:spPr/>
        <p:txBody>
          <a:bodyPr/>
          <a:lstStyle/>
          <a:p>
            <a:fld id="{0A8D6B8D-BA1E-B647-83D5-A1710A90E876}" type="slidenum">
              <a:rPr lang="en-US" smtClean="0"/>
              <a:pPr/>
              <a:t>4</a:t>
            </a:fld>
            <a:endParaRPr lang="en-US" dirty="0"/>
          </a:p>
        </p:txBody>
      </p:sp>
    </p:spTree>
    <p:extLst>
      <p:ext uri="{BB962C8B-B14F-4D97-AF65-F5344CB8AC3E}">
        <p14:creationId xmlns:p14="http://schemas.microsoft.com/office/powerpoint/2010/main" val="19989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alibri Light" charset="0"/>
              <a:ea typeface="+mn-ea"/>
              <a:cs typeface="+mn-cs"/>
            </a:endParaRPr>
          </a:p>
        </p:txBody>
      </p:sp>
      <p:sp>
        <p:nvSpPr>
          <p:cNvPr id="4" name="Slide Number Placeholder 3"/>
          <p:cNvSpPr>
            <a:spLocks noGrp="1"/>
          </p:cNvSpPr>
          <p:nvPr>
            <p:ph type="sldNum" sz="quarter" idx="5"/>
          </p:nvPr>
        </p:nvSpPr>
        <p:spPr/>
        <p:txBody>
          <a:bodyPr/>
          <a:lstStyle/>
          <a:p>
            <a:fld id="{0A8D6B8D-BA1E-B647-83D5-A1710A90E876}" type="slidenum">
              <a:rPr lang="en-US" smtClean="0"/>
              <a:pPr/>
              <a:t>5</a:t>
            </a:fld>
            <a:endParaRPr lang="en-US" dirty="0"/>
          </a:p>
        </p:txBody>
      </p:sp>
    </p:spTree>
    <p:extLst>
      <p:ext uri="{BB962C8B-B14F-4D97-AF65-F5344CB8AC3E}">
        <p14:creationId xmlns:p14="http://schemas.microsoft.com/office/powerpoint/2010/main" val="125706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Tivity Health follows the CMS training requirements for Fraud, Waste and Abuse in support of our relationships with our Health Plan clients.</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Many Health Plans provide services paid for by Medicare dollars and have contracts for such services directly with CMS. CMS requires that these Health Plans have a compliance program in place that includes training on measures to mitigate Fraud, Waste and Abuse. CMS also requires that these Health Plans require certain service providers provide similar training.</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Therefore, because we deliver services to certain Medicare beneficiaries through our programs, we are requested by our Health Plans to provide our colleagues with Fraud, Waste and Abuse training.</a:t>
            </a:r>
          </a:p>
        </p:txBody>
      </p:sp>
      <p:sp>
        <p:nvSpPr>
          <p:cNvPr id="4" name="Slide Number Placeholder 3"/>
          <p:cNvSpPr>
            <a:spLocks noGrp="1"/>
          </p:cNvSpPr>
          <p:nvPr>
            <p:ph type="sldNum" sz="quarter" idx="5"/>
          </p:nvPr>
        </p:nvSpPr>
        <p:spPr/>
        <p:txBody>
          <a:bodyPr/>
          <a:lstStyle/>
          <a:p>
            <a:fld id="{0A8D6B8D-BA1E-B647-83D5-A1710A90E876}" type="slidenum">
              <a:rPr lang="en-US" smtClean="0"/>
              <a:pPr/>
              <a:t>6</a:t>
            </a:fld>
            <a:endParaRPr lang="en-US" dirty="0"/>
          </a:p>
        </p:txBody>
      </p:sp>
    </p:spTree>
    <p:extLst>
      <p:ext uri="{BB962C8B-B14F-4D97-AF65-F5344CB8AC3E}">
        <p14:creationId xmlns:p14="http://schemas.microsoft.com/office/powerpoint/2010/main" val="284795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Now that you know more about Fraud, Waste and Abuse and our practice as a company, let’s talk about our responsibility.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Our role is to report any known or suspected incidents of Fraud, Waste and Abuse.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Let's first talk about what’s covered…the False Claims Act imposes civil or criminal liability on any person or organization that submits a claim to the federal government or causes a claim to be submitted to the government that is known (or should be known) to be false.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The Anti-Kickback Statute makes it a criminal offense to knowingly and willfully offer, pay, solicit, or receive any remuneration to induce or reward referrals of items or services reimbursable by a Federal health care program.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The Office of Inspector General of the Department of Health and Human Services (“OIG”) has the authority to exclude individuals and entities that have engaged in fraud or abuse from participation in Medicare, Medicaid, and other federal healthcare programs.  No Medicare or Medicaid payment may be made for any item or service furnished, ordered or prescribed by an individual or entity excluded by the OIG.  Further, a health care provider or Health Plan that arranges or contracts with a person that the provider or plan knows or should know is excluded by the OIG may be subject to penalties if the excluded person provides items or services paid by Medicare, Medicaid or other federal healthcare programs.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Other laws related to preventing fraud and abuse include Physician Self-Referral Law (also known as the Stark Law), the Social Security Act, and the U.S. Criminal Code. </a:t>
            </a:r>
          </a:p>
          <a:p>
            <a:endParaRPr lang="en-US" dirty="0"/>
          </a:p>
        </p:txBody>
      </p:sp>
      <p:sp>
        <p:nvSpPr>
          <p:cNvPr id="4" name="Slide Number Placeholder 3"/>
          <p:cNvSpPr>
            <a:spLocks noGrp="1"/>
          </p:cNvSpPr>
          <p:nvPr>
            <p:ph type="sldNum" sz="quarter" idx="5"/>
          </p:nvPr>
        </p:nvSpPr>
        <p:spPr/>
        <p:txBody>
          <a:bodyPr/>
          <a:lstStyle/>
          <a:p>
            <a:fld id="{0A8D6B8D-BA1E-B647-83D5-A1710A90E876}" type="slidenum">
              <a:rPr lang="en-US" smtClean="0"/>
              <a:pPr/>
              <a:t>7</a:t>
            </a:fld>
            <a:endParaRPr lang="en-US" dirty="0"/>
          </a:p>
        </p:txBody>
      </p:sp>
    </p:spTree>
    <p:extLst>
      <p:ext uri="{BB962C8B-B14F-4D97-AF65-F5344CB8AC3E}">
        <p14:creationId xmlns:p14="http://schemas.microsoft.com/office/powerpoint/2010/main" val="55281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Light" charset="0"/>
                <a:ea typeface="+mn-ea"/>
                <a:cs typeface="+mn-cs"/>
              </a:rPr>
              <a:t>As a Tivity Health colleague or contractor, you are required to report known or suspected Medicare Fraud, Waste, and Abuse AND to cooperate with any fraud-related investigations. Colleagues will NOT face retaliation for reporting suspected fraud or providing information for an investigation.</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There are several ways to report suspected incidents of Medicare Fraud, Waste and Abuse.  </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As a Tivity Health colleague or contractor, you are required to report any known or suspected incidents of Fraud, Waste and Abuse to the Compliance or Legal Departments.</a:t>
            </a:r>
            <a:r>
              <a:rPr lang="en-US" sz="1200" b="1" i="0" kern="1200" dirty="0">
                <a:solidFill>
                  <a:schemeClr val="tx1"/>
                </a:solidFill>
                <a:effectLst/>
                <a:latin typeface="Calibri Light" charset="0"/>
                <a:ea typeface="+mn-ea"/>
                <a:cs typeface="+mn-cs"/>
              </a:rPr>
              <a:t>  </a:t>
            </a:r>
            <a:r>
              <a:rPr lang="en-US" sz="1200" b="0" i="0" kern="1200" dirty="0">
                <a:solidFill>
                  <a:schemeClr val="tx1"/>
                </a:solidFill>
                <a:effectLst/>
                <a:latin typeface="Calibri Light" charset="0"/>
                <a:ea typeface="+mn-ea"/>
                <a:cs typeface="+mn-cs"/>
              </a:rPr>
              <a:t>You may also call Tivity Health's compliance hotline at 1-866-225-0836.</a:t>
            </a:r>
          </a:p>
          <a:p>
            <a:r>
              <a:rPr lang="en-US" sz="1200" b="0" i="0" kern="1200" dirty="0">
                <a:solidFill>
                  <a:schemeClr val="tx1"/>
                </a:solidFill>
                <a:effectLst/>
                <a:latin typeface="Calibri Light" charset="0"/>
                <a:ea typeface="+mn-ea"/>
                <a:cs typeface="+mn-cs"/>
              </a:rPr>
              <a:t>  </a:t>
            </a:r>
          </a:p>
          <a:p>
            <a:r>
              <a:rPr lang="en-US" sz="1200" b="0" i="0" kern="1200" dirty="0">
                <a:solidFill>
                  <a:schemeClr val="tx1"/>
                </a:solidFill>
                <a:effectLst/>
                <a:latin typeface="Calibri Light" charset="0"/>
                <a:ea typeface="+mn-ea"/>
                <a:cs typeface="+mn-cs"/>
              </a:rPr>
              <a:t>You also have the option to report to the CMS Reporting Line or the OIG Hotline.</a:t>
            </a:r>
          </a:p>
        </p:txBody>
      </p:sp>
      <p:sp>
        <p:nvSpPr>
          <p:cNvPr id="4" name="Slide Number Placeholder 3"/>
          <p:cNvSpPr>
            <a:spLocks noGrp="1"/>
          </p:cNvSpPr>
          <p:nvPr>
            <p:ph type="sldNum" sz="quarter" idx="5"/>
          </p:nvPr>
        </p:nvSpPr>
        <p:spPr/>
        <p:txBody>
          <a:bodyPr/>
          <a:lstStyle/>
          <a:p>
            <a:fld id="{0A8D6B8D-BA1E-B647-83D5-A1710A90E876}" type="slidenum">
              <a:rPr lang="en-US" smtClean="0"/>
              <a:pPr/>
              <a:t>8</a:t>
            </a:fld>
            <a:endParaRPr lang="en-US" dirty="0"/>
          </a:p>
        </p:txBody>
      </p:sp>
    </p:spTree>
    <p:extLst>
      <p:ext uri="{BB962C8B-B14F-4D97-AF65-F5344CB8AC3E}">
        <p14:creationId xmlns:p14="http://schemas.microsoft.com/office/powerpoint/2010/main" val="249843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DIVIDER">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84A2542-AA30-EF41-B524-4F6672CCDE31}"/>
              </a:ext>
            </a:extLst>
          </p:cNvPr>
          <p:cNvSpPr/>
          <p:nvPr userDrawn="1"/>
        </p:nvSpPr>
        <p:spPr>
          <a:xfrm>
            <a:off x="0" y="1"/>
            <a:ext cx="9144000" cy="4124210"/>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a:extLst>
              <a:ext uri="{FF2B5EF4-FFF2-40B4-BE49-F238E27FC236}">
                <a16:creationId xmlns:a16="http://schemas.microsoft.com/office/drawing/2014/main" id="{2DEC02E7-81AB-864F-8AD0-BB1A4CFCDA8C}"/>
              </a:ext>
            </a:extLst>
          </p:cNvPr>
          <p:cNvGrpSpPr/>
          <p:nvPr userDrawn="1"/>
        </p:nvGrpSpPr>
        <p:grpSpPr>
          <a:xfrm>
            <a:off x="7758288" y="-91474"/>
            <a:ext cx="1735538" cy="1324626"/>
            <a:chOff x="7738410" y="-71596"/>
            <a:chExt cx="1735538" cy="1324626"/>
          </a:xfrm>
        </p:grpSpPr>
        <p:sp>
          <p:nvSpPr>
            <p:cNvPr id="31" name="Freeform 30">
              <a:extLst>
                <a:ext uri="{FF2B5EF4-FFF2-40B4-BE49-F238E27FC236}">
                  <a16:creationId xmlns:a16="http://schemas.microsoft.com/office/drawing/2014/main" id="{0652FD98-D41C-2848-ACAB-8CFF23A6D05C}"/>
                </a:ext>
              </a:extLst>
            </p:cNvPr>
            <p:cNvSpPr/>
            <p:nvPr userDrawn="1"/>
          </p:nvSpPr>
          <p:spPr>
            <a:xfrm rot="19688322">
              <a:off x="8002779" y="422828"/>
              <a:ext cx="1471169" cy="830202"/>
            </a:xfrm>
            <a:custGeom>
              <a:avLst/>
              <a:gdLst>
                <a:gd name="connsiteX0" fmla="*/ 1471169 w 1471169"/>
                <a:gd name="connsiteY0" fmla="*/ 0 h 830202"/>
                <a:gd name="connsiteX1" fmla="*/ 955192 w 1471169"/>
                <a:gd name="connsiteY1" fmla="*/ 830202 h 830202"/>
                <a:gd name="connsiteX2" fmla="*/ 0 w 1471169"/>
                <a:gd name="connsiteY2" fmla="*/ 830202 h 830202"/>
                <a:gd name="connsiteX3" fmla="*/ 534152 w 1471169"/>
                <a:gd name="connsiteY3" fmla="*/ 0 h 830202"/>
                <a:gd name="connsiteX4" fmla="*/ 1471169 w 1471169"/>
                <a:gd name="connsiteY4" fmla="*/ 0 h 83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169" h="830202">
                  <a:moveTo>
                    <a:pt x="1471169" y="0"/>
                  </a:moveTo>
                  <a:lnTo>
                    <a:pt x="955192" y="830202"/>
                  </a:lnTo>
                  <a:lnTo>
                    <a:pt x="0" y="830202"/>
                  </a:lnTo>
                  <a:lnTo>
                    <a:pt x="534152" y="0"/>
                  </a:lnTo>
                  <a:lnTo>
                    <a:pt x="147116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62555F12-826C-FE48-9DBC-B06A5B87E226}"/>
                </a:ext>
              </a:extLst>
            </p:cNvPr>
            <p:cNvSpPr/>
            <p:nvPr userDrawn="1"/>
          </p:nvSpPr>
          <p:spPr>
            <a:xfrm rot="19688322">
              <a:off x="7738410" y="-71596"/>
              <a:ext cx="779932" cy="398800"/>
            </a:xfrm>
            <a:custGeom>
              <a:avLst/>
              <a:gdLst>
                <a:gd name="connsiteX0" fmla="*/ 311249 w 779932"/>
                <a:gd name="connsiteY0" fmla="*/ 0 h 398800"/>
                <a:gd name="connsiteX1" fmla="*/ 779932 w 779932"/>
                <a:gd name="connsiteY1" fmla="*/ 291290 h 398800"/>
                <a:gd name="connsiteX2" fmla="*/ 710760 w 779932"/>
                <a:gd name="connsiteY2" fmla="*/ 398800 h 398800"/>
                <a:gd name="connsiteX3" fmla="*/ 0 w 779932"/>
                <a:gd name="connsiteY3" fmla="*/ 398800 h 398800"/>
                <a:gd name="connsiteX4" fmla="*/ 256588 w 779932"/>
                <a:gd name="connsiteY4" fmla="*/ 0 h 398800"/>
                <a:gd name="connsiteX5" fmla="*/ 311249 w 779932"/>
                <a:gd name="connsiteY5" fmla="*/ 0 h 3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32" h="398800">
                  <a:moveTo>
                    <a:pt x="311249" y="0"/>
                  </a:moveTo>
                  <a:lnTo>
                    <a:pt x="779932" y="291290"/>
                  </a:lnTo>
                  <a:lnTo>
                    <a:pt x="710760" y="398800"/>
                  </a:lnTo>
                  <a:lnTo>
                    <a:pt x="0" y="398800"/>
                  </a:lnTo>
                  <a:lnTo>
                    <a:pt x="256588" y="0"/>
                  </a:lnTo>
                  <a:lnTo>
                    <a:pt x="31124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8" name="Freeform 37">
              <a:extLst>
                <a:ext uri="{FF2B5EF4-FFF2-40B4-BE49-F238E27FC236}">
                  <a16:creationId xmlns:a16="http://schemas.microsoft.com/office/drawing/2014/main" id="{5C40931E-9D1B-6A4C-9AB7-E7153261740C}"/>
                </a:ext>
              </a:extLst>
            </p:cNvPr>
            <p:cNvSpPr/>
            <p:nvPr userDrawn="1"/>
          </p:nvSpPr>
          <p:spPr>
            <a:xfrm rot="19688322">
              <a:off x="8310580" y="4696"/>
              <a:ext cx="915396" cy="515691"/>
            </a:xfrm>
            <a:custGeom>
              <a:avLst/>
              <a:gdLst>
                <a:gd name="connsiteX0" fmla="*/ 540193 w 915396"/>
                <a:gd name="connsiteY0" fmla="*/ 0 h 515691"/>
                <a:gd name="connsiteX1" fmla="*/ 915396 w 915396"/>
                <a:gd name="connsiteY1" fmla="*/ 233192 h 515691"/>
                <a:gd name="connsiteX2" fmla="*/ 739820 w 915396"/>
                <a:gd name="connsiteY2" fmla="*/ 515691 h 515691"/>
                <a:gd name="connsiteX3" fmla="*/ 0 w 915396"/>
                <a:gd name="connsiteY3" fmla="*/ 515691 h 515691"/>
                <a:gd name="connsiteX4" fmla="*/ 331796 w 915396"/>
                <a:gd name="connsiteY4" fmla="*/ 0 h 515691"/>
                <a:gd name="connsiteX5" fmla="*/ 540193 w 915396"/>
                <a:gd name="connsiteY5" fmla="*/ 0 h 51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96" h="515691">
                  <a:moveTo>
                    <a:pt x="540193" y="0"/>
                  </a:moveTo>
                  <a:lnTo>
                    <a:pt x="915396" y="233192"/>
                  </a:lnTo>
                  <a:lnTo>
                    <a:pt x="739820" y="515691"/>
                  </a:lnTo>
                  <a:lnTo>
                    <a:pt x="0" y="515691"/>
                  </a:lnTo>
                  <a:lnTo>
                    <a:pt x="331796" y="0"/>
                  </a:lnTo>
                  <a:lnTo>
                    <a:pt x="540193"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grpSp>
        <p:nvGrpSpPr>
          <p:cNvPr id="7" name="Group 6">
            <a:extLst>
              <a:ext uri="{FF2B5EF4-FFF2-40B4-BE49-F238E27FC236}">
                <a16:creationId xmlns:a16="http://schemas.microsoft.com/office/drawing/2014/main" id="{DC7BBACB-C83C-D046-848E-1280A238A900}"/>
              </a:ext>
            </a:extLst>
          </p:cNvPr>
          <p:cNvGrpSpPr/>
          <p:nvPr userDrawn="1"/>
        </p:nvGrpSpPr>
        <p:grpSpPr>
          <a:xfrm>
            <a:off x="-69961" y="4766931"/>
            <a:ext cx="1062882" cy="522961"/>
            <a:chOff x="-50083" y="4770200"/>
            <a:chExt cx="1062882" cy="522961"/>
          </a:xfrm>
        </p:grpSpPr>
        <p:sp>
          <p:nvSpPr>
            <p:cNvPr id="60" name="Freeform 59">
              <a:extLst>
                <a:ext uri="{FF2B5EF4-FFF2-40B4-BE49-F238E27FC236}">
                  <a16:creationId xmlns:a16="http://schemas.microsoft.com/office/drawing/2014/main" id="{81A84D67-3028-8445-AD2E-81B0703863ED}"/>
                </a:ext>
              </a:extLst>
            </p:cNvPr>
            <p:cNvSpPr/>
            <p:nvPr userDrawn="1"/>
          </p:nvSpPr>
          <p:spPr>
            <a:xfrm rot="19688322">
              <a:off x="4609" y="4770200"/>
              <a:ext cx="1008190" cy="522961"/>
            </a:xfrm>
            <a:custGeom>
              <a:avLst/>
              <a:gdLst>
                <a:gd name="connsiteX0" fmla="*/ 1008190 w 1008190"/>
                <a:gd name="connsiteY0" fmla="*/ 0 h 522961"/>
                <a:gd name="connsiteX1" fmla="*/ 671717 w 1008190"/>
                <a:gd name="connsiteY1" fmla="*/ 522961 h 522961"/>
                <a:gd name="connsiteX2" fmla="*/ 0 w 1008190"/>
                <a:gd name="connsiteY2" fmla="*/ 105483 h 522961"/>
                <a:gd name="connsiteX3" fmla="*/ 65558 w 1008190"/>
                <a:gd name="connsiteY3" fmla="*/ 0 h 522961"/>
                <a:gd name="connsiteX4" fmla="*/ 1008190 w 1008190"/>
                <a:gd name="connsiteY4" fmla="*/ 0 h 522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90" h="522961">
                  <a:moveTo>
                    <a:pt x="1008190" y="0"/>
                  </a:moveTo>
                  <a:lnTo>
                    <a:pt x="671717" y="522961"/>
                  </a:lnTo>
                  <a:lnTo>
                    <a:pt x="0" y="105483"/>
                  </a:lnTo>
                  <a:lnTo>
                    <a:pt x="65558" y="0"/>
                  </a:lnTo>
                  <a:lnTo>
                    <a:pt x="1008190" y="0"/>
                  </a:ln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6" name="Freeform 55">
              <a:extLst>
                <a:ext uri="{FF2B5EF4-FFF2-40B4-BE49-F238E27FC236}">
                  <a16:creationId xmlns:a16="http://schemas.microsoft.com/office/drawing/2014/main" id="{DF9BC89B-6829-2743-B210-58BE6D263A87}"/>
                </a:ext>
              </a:extLst>
            </p:cNvPr>
            <p:cNvSpPr/>
            <p:nvPr userDrawn="1"/>
          </p:nvSpPr>
          <p:spPr>
            <a:xfrm rot="19688322">
              <a:off x="-50083" y="4780801"/>
              <a:ext cx="626136" cy="434818"/>
            </a:xfrm>
            <a:custGeom>
              <a:avLst/>
              <a:gdLst>
                <a:gd name="connsiteX0" fmla="*/ 626136 w 626136"/>
                <a:gd name="connsiteY0" fmla="*/ 0 h 434818"/>
                <a:gd name="connsiteX1" fmla="*/ 346374 w 626136"/>
                <a:gd name="connsiteY1" fmla="*/ 434818 h 434818"/>
                <a:gd name="connsiteX2" fmla="*/ 0 w 626136"/>
                <a:gd name="connsiteY2" fmla="*/ 219543 h 434818"/>
                <a:gd name="connsiteX3" fmla="*/ 136448 w 626136"/>
                <a:gd name="connsiteY3" fmla="*/ 0 h 434818"/>
                <a:gd name="connsiteX4" fmla="*/ 626136 w 626136"/>
                <a:gd name="connsiteY4" fmla="*/ 0 h 43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136" h="434818">
                  <a:moveTo>
                    <a:pt x="626136" y="0"/>
                  </a:moveTo>
                  <a:lnTo>
                    <a:pt x="346374" y="434818"/>
                  </a:lnTo>
                  <a:lnTo>
                    <a:pt x="0" y="219543"/>
                  </a:lnTo>
                  <a:lnTo>
                    <a:pt x="136448" y="0"/>
                  </a:lnTo>
                  <a:lnTo>
                    <a:pt x="62613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2" name="Freeform 51">
              <a:extLst>
                <a:ext uri="{FF2B5EF4-FFF2-40B4-BE49-F238E27FC236}">
                  <a16:creationId xmlns:a16="http://schemas.microsoft.com/office/drawing/2014/main" id="{C9AD28A8-F0BA-4E44-B074-22C13326754C}"/>
                </a:ext>
              </a:extLst>
            </p:cNvPr>
            <p:cNvSpPr/>
            <p:nvPr userDrawn="1"/>
          </p:nvSpPr>
          <p:spPr>
            <a:xfrm rot="19688322">
              <a:off x="113346" y="5017444"/>
              <a:ext cx="536056" cy="237995"/>
            </a:xfrm>
            <a:custGeom>
              <a:avLst/>
              <a:gdLst>
                <a:gd name="connsiteX0" fmla="*/ 536056 w 536056"/>
                <a:gd name="connsiteY0" fmla="*/ 1 h 237995"/>
                <a:gd name="connsiteX1" fmla="*/ 382930 w 536056"/>
                <a:gd name="connsiteY1" fmla="*/ 237995 h 237995"/>
                <a:gd name="connsiteX2" fmla="*/ 0 w 536056"/>
                <a:gd name="connsiteY2" fmla="*/ 0 h 237995"/>
                <a:gd name="connsiteX3" fmla="*/ 536056 w 536056"/>
                <a:gd name="connsiteY3" fmla="*/ 1 h 237995"/>
              </a:gdLst>
              <a:ahLst/>
              <a:cxnLst>
                <a:cxn ang="0">
                  <a:pos x="connsiteX0" y="connsiteY0"/>
                </a:cxn>
                <a:cxn ang="0">
                  <a:pos x="connsiteX1" y="connsiteY1"/>
                </a:cxn>
                <a:cxn ang="0">
                  <a:pos x="connsiteX2" y="connsiteY2"/>
                </a:cxn>
                <a:cxn ang="0">
                  <a:pos x="connsiteX3" y="connsiteY3"/>
                </a:cxn>
              </a:cxnLst>
              <a:rect l="l" t="t" r="r" b="b"/>
              <a:pathLst>
                <a:path w="536056" h="237995">
                  <a:moveTo>
                    <a:pt x="536056" y="1"/>
                  </a:moveTo>
                  <a:lnTo>
                    <a:pt x="382930" y="237995"/>
                  </a:lnTo>
                  <a:lnTo>
                    <a:pt x="0" y="0"/>
                  </a:lnTo>
                  <a:lnTo>
                    <a:pt x="53605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17" name="Title 1">
            <a:extLst>
              <a:ext uri="{FF2B5EF4-FFF2-40B4-BE49-F238E27FC236}">
                <a16:creationId xmlns:a16="http://schemas.microsoft.com/office/drawing/2014/main" id="{828DAEE2-729C-1B4A-8C6D-F332A417A5E9}"/>
              </a:ext>
            </a:extLst>
          </p:cNvPr>
          <p:cNvSpPr>
            <a:spLocks noGrp="1"/>
          </p:cNvSpPr>
          <p:nvPr>
            <p:ph type="ctrTitle" hasCustomPrompt="1"/>
          </p:nvPr>
        </p:nvSpPr>
        <p:spPr>
          <a:xfrm>
            <a:off x="279256" y="402339"/>
            <a:ext cx="8585488" cy="2949731"/>
          </a:xfrm>
          <a:prstGeom prst="rect">
            <a:avLst/>
          </a:prstGeom>
          <a:noFill/>
        </p:spPr>
        <p:txBody>
          <a:bodyPr lIns="0" tIns="0" rIns="0" bIns="0" anchor="b">
            <a:noAutofit/>
          </a:bodyPr>
          <a:lstStyle>
            <a:lvl1pPr algn="ctr">
              <a:lnSpc>
                <a:spcPts val="5500"/>
              </a:lnSpc>
              <a:defRPr sz="6000" b="1" i="0" baseline="0">
                <a:solidFill>
                  <a:schemeClr val="bg1"/>
                </a:solidFill>
                <a:latin typeface="Calibri" charset="0"/>
                <a:ea typeface="Calibri" charset="0"/>
                <a:cs typeface="Calibri" charset="0"/>
              </a:defRPr>
            </a:lvl1pPr>
          </a:lstStyle>
          <a:p>
            <a:r>
              <a:rPr lang="en-US" dirty="0"/>
              <a:t>Section divider title goes here and here and here</a:t>
            </a:r>
            <a:endParaRPr lang="en-US" sz="3600" dirty="0">
              <a:solidFill>
                <a:schemeClr val="bg1"/>
              </a:solidFill>
              <a:latin typeface="Calibri Light" charset="0"/>
              <a:ea typeface="Calibri Light" charset="0"/>
              <a:cs typeface="Calibri Light" charset="0"/>
            </a:endParaRPr>
          </a:p>
        </p:txBody>
      </p:sp>
      <p:sp>
        <p:nvSpPr>
          <p:cNvPr id="19" name="Text Placeholder 12">
            <a:extLst>
              <a:ext uri="{FF2B5EF4-FFF2-40B4-BE49-F238E27FC236}">
                <a16:creationId xmlns:a16="http://schemas.microsoft.com/office/drawing/2014/main" id="{6D200BCA-7268-024E-8281-B64BE410CE82}"/>
              </a:ext>
            </a:extLst>
          </p:cNvPr>
          <p:cNvSpPr>
            <a:spLocks noGrp="1"/>
          </p:cNvSpPr>
          <p:nvPr>
            <p:ph type="body" sz="quarter" idx="10" hasCustomPrompt="1"/>
          </p:nvPr>
        </p:nvSpPr>
        <p:spPr>
          <a:xfrm>
            <a:off x="897870" y="4251960"/>
            <a:ext cx="7348273" cy="597130"/>
          </a:xfrm>
          <a:prstGeom prst="rect">
            <a:avLst/>
          </a:prstGeom>
        </p:spPr>
        <p:txBody>
          <a:bodyPr lIns="0" tIns="0" rIns="0" bIns="0">
            <a:noAutofit/>
          </a:bodyPr>
          <a:lstStyle>
            <a:lvl1pPr marL="0" indent="0" algn="ctr">
              <a:buNone/>
              <a:defRPr sz="2000" b="0" i="1">
                <a:solidFill>
                  <a:schemeClr val="tx1"/>
                </a:solidFill>
                <a:latin typeface="Calibri Light" panose="020F0302020204030204" pitchFamily="34" charset="0"/>
                <a:cs typeface="Calibri Light" panose="020F0302020204030204" pitchFamily="34" charset="0"/>
              </a:defRPr>
            </a:lvl1pPr>
          </a:lstStyle>
          <a:p>
            <a:pPr lvl="0"/>
            <a:r>
              <a:rPr lang="en-US" dirty="0"/>
              <a:t>If there is additional information, it goes here and here and here and here and here and here and here and here and </a:t>
            </a:r>
          </a:p>
        </p:txBody>
      </p:sp>
    </p:spTree>
    <p:extLst>
      <p:ext uri="{BB962C8B-B14F-4D97-AF65-F5344CB8AC3E}">
        <p14:creationId xmlns:p14="http://schemas.microsoft.com/office/powerpoint/2010/main" val="2613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412817" y="278969"/>
            <a:ext cx="7404975" cy="2780337"/>
          </a:xfrm>
          <a:prstGeom prst="rect">
            <a:avLst/>
          </a:prstGeom>
        </p:spPr>
        <p:txBody>
          <a:bodyPr lIns="0" tIns="0" rIns="0" bIns="0" anchor="b">
            <a:noAutofit/>
          </a:bodyPr>
          <a:lstStyle>
            <a:lvl1pPr algn="l">
              <a:lnSpc>
                <a:spcPts val="5500"/>
              </a:lnSpc>
              <a:defRPr sz="6000" b="1" i="0" baseline="0">
                <a:solidFill>
                  <a:schemeClr val="bg1"/>
                </a:solidFill>
                <a:latin typeface="Calibri" charset="0"/>
                <a:ea typeface="Calibri" charset="0"/>
                <a:cs typeface="Calibri" charset="0"/>
              </a:defRPr>
            </a:lvl1pPr>
          </a:lstStyle>
          <a:p>
            <a:r>
              <a:rPr lang="en-US" dirty="0"/>
              <a:t>Presentation</a:t>
            </a:r>
            <a:br>
              <a:rPr lang="en-US" dirty="0"/>
            </a:br>
            <a:r>
              <a:rPr lang="en-US" dirty="0"/>
              <a:t>title goes here</a:t>
            </a:r>
            <a:endParaRPr lang="en-US" sz="3600" dirty="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412817" y="3216987"/>
            <a:ext cx="7404975" cy="674254"/>
          </a:xfrm>
          <a:prstGeom prst="rect">
            <a:avLst/>
          </a:prstGeom>
        </p:spPr>
        <p:txBody>
          <a:bodyPr lIns="0" tIns="0" rIns="0" bIns="0">
            <a:noAutofit/>
          </a:bodyPr>
          <a:lstStyle>
            <a:lvl1pPr marL="0" indent="0">
              <a:lnSpc>
                <a:spcPts val="2500"/>
              </a:lnSpc>
              <a:buNone/>
              <a:defRPr sz="2200">
                <a:solidFill>
                  <a:schemeClr val="bg1"/>
                </a:solidFill>
              </a:defRPr>
            </a:lvl1pPr>
          </a:lstStyle>
          <a:p>
            <a:pPr lvl="0"/>
            <a:r>
              <a:rPr lang="en-US" dirty="0"/>
              <a:t>Subhead goes here and here and here and here and here and here and here and here and </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412817" y="4351029"/>
            <a:ext cx="6268864" cy="307445"/>
          </a:xfrm>
          <a:prstGeom prst="rect">
            <a:avLst/>
          </a:prstGeom>
        </p:spPr>
        <p:txBody>
          <a:bodyPr lIns="0" tIns="0" rIns="0" bIns="0">
            <a:noAutofit/>
          </a:bodyPr>
          <a:lstStyle>
            <a:lvl1pPr marL="0" indent="0">
              <a:lnSpc>
                <a:spcPct val="100000"/>
              </a:lnSpc>
              <a:spcBef>
                <a:spcPts val="0"/>
              </a:spcBef>
              <a:buNone/>
              <a:defRPr sz="1300" b="0" i="1">
                <a:solidFill>
                  <a:schemeClr val="bg1"/>
                </a:solidFill>
                <a:latin typeface="Calibri Light" panose="020F0302020204030204" pitchFamily="34" charset="0"/>
                <a:cs typeface="Calibri Light" panose="020F0302020204030204" pitchFamily="34" charset="0"/>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Speaker position goes here</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412817" y="4030989"/>
            <a:ext cx="6257362" cy="307444"/>
          </a:xfrm>
          <a:prstGeom prst="rect">
            <a:avLst/>
          </a:prstGeom>
        </p:spPr>
        <p:txBody>
          <a:bodyPr lIns="0" tIns="0" rIns="0" bIns="0">
            <a:noAutofit/>
          </a:bodyPr>
          <a:lstStyle>
            <a:lvl1pPr marL="0" indent="0">
              <a:lnSpc>
                <a:spcPct val="100000"/>
              </a:lnSpc>
              <a:spcBef>
                <a:spcPts val="0"/>
              </a:spcBef>
              <a:buNone/>
              <a:defRPr sz="1600" b="0" i="0">
                <a:solidFill>
                  <a:schemeClr val="bg1"/>
                </a:solidFill>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Speaker name goes here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412817" y="4798371"/>
            <a:ext cx="6257362" cy="287135"/>
          </a:xfrm>
          <a:prstGeom prst="rect">
            <a:avLst/>
          </a:prstGeom>
        </p:spPr>
        <p:txBody>
          <a:bodyPr lIns="0" tIns="0" rIns="0" bIns="0">
            <a:noAutofit/>
          </a:bodyPr>
          <a:lstStyle>
            <a:lvl1pPr marL="0" indent="0">
              <a:lnSpc>
                <a:spcPct val="100000"/>
              </a:lnSpc>
              <a:spcBef>
                <a:spcPts val="0"/>
              </a:spcBef>
              <a:buNone/>
              <a:defRPr sz="1300" b="0" i="1">
                <a:solidFill>
                  <a:schemeClr val="bg1"/>
                </a:solidFill>
                <a:latin typeface="Calibri Light" panose="020F0302020204030204" pitchFamily="34" charset="0"/>
                <a:cs typeface="Calibri Light" panose="020F0302020204030204" pitchFamily="34" charset="0"/>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Date goes here</a:t>
            </a:r>
          </a:p>
        </p:txBody>
      </p: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2735" y="4315190"/>
            <a:ext cx="1379740" cy="724327"/>
          </a:xfrm>
          <a:prstGeom prst="rect">
            <a:avLst/>
          </a:prstGeom>
        </p:spPr>
      </p:pic>
      <p:grpSp>
        <p:nvGrpSpPr>
          <p:cNvPr id="3" name="Group 2">
            <a:extLst>
              <a:ext uri="{FF2B5EF4-FFF2-40B4-BE49-F238E27FC236}">
                <a16:creationId xmlns:a16="http://schemas.microsoft.com/office/drawing/2014/main" id="{39608886-184B-E44D-A995-A8E27EA9C909}"/>
              </a:ext>
            </a:extLst>
          </p:cNvPr>
          <p:cNvGrpSpPr/>
          <p:nvPr userDrawn="1"/>
        </p:nvGrpSpPr>
        <p:grpSpPr>
          <a:xfrm>
            <a:off x="7536777" y="-148837"/>
            <a:ext cx="1780522" cy="1338613"/>
            <a:chOff x="7516899" y="-128959"/>
            <a:chExt cx="1780522" cy="1338613"/>
          </a:xfrm>
        </p:grpSpPr>
        <p:sp>
          <p:nvSpPr>
            <p:cNvPr id="25" name="Freeform 24">
              <a:extLst>
                <a:ext uri="{FF2B5EF4-FFF2-40B4-BE49-F238E27FC236}">
                  <a16:creationId xmlns:a16="http://schemas.microsoft.com/office/drawing/2014/main" id="{921DC2B2-8680-EE4F-AB46-FFAF3516A68D}"/>
                </a:ext>
              </a:extLst>
            </p:cNvPr>
            <p:cNvSpPr/>
            <p:nvPr userDrawn="1"/>
          </p:nvSpPr>
          <p:spPr>
            <a:xfrm rot="19688322">
              <a:off x="7516899" y="-73547"/>
              <a:ext cx="1326857" cy="458272"/>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7964317" y="-128959"/>
              <a:ext cx="1217806" cy="728203"/>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8658093" y="810854"/>
              <a:ext cx="639328" cy="398800"/>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8303745" y="672657"/>
              <a:ext cx="348222" cy="204262"/>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cxnSp>
        <p:nvCxnSpPr>
          <p:cNvPr id="16" name="Straight Connector 15">
            <a:extLst>
              <a:ext uri="{FF2B5EF4-FFF2-40B4-BE49-F238E27FC236}">
                <a16:creationId xmlns:a16="http://schemas.microsoft.com/office/drawing/2014/main" id="{5A26F272-49DE-7D41-B014-17397FA1F8C3}"/>
              </a:ext>
            </a:extLst>
          </p:cNvPr>
          <p:cNvCxnSpPr>
            <a:cxnSpLocks/>
          </p:cNvCxnSpPr>
          <p:nvPr userDrawn="1"/>
        </p:nvCxnSpPr>
        <p:spPr>
          <a:xfrm>
            <a:off x="0" y="3130823"/>
            <a:ext cx="9144000" cy="0"/>
          </a:xfrm>
          <a:prstGeom prst="line">
            <a:avLst/>
          </a:prstGeom>
          <a:ln w="12700">
            <a:gradFill>
              <a:gsLst>
                <a:gs pos="13000">
                  <a:schemeClr val="tx2"/>
                </a:gs>
                <a:gs pos="51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41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RTNER LOGO">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DB9020-9418-DC44-B9BB-38E8D9F0B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437" y="4163113"/>
            <a:ext cx="1614612" cy="847629"/>
          </a:xfrm>
          <a:prstGeom prst="rect">
            <a:avLst/>
          </a:prstGeom>
        </p:spPr>
      </p:pic>
      <p:sp>
        <p:nvSpPr>
          <p:cNvPr id="15" name="Freeform 14">
            <a:extLst>
              <a:ext uri="{FF2B5EF4-FFF2-40B4-BE49-F238E27FC236}">
                <a16:creationId xmlns:a16="http://schemas.microsoft.com/office/drawing/2014/main" id="{34CCDE00-84F9-2E44-94AD-3C5F3C652ADD}"/>
              </a:ext>
            </a:extLst>
          </p:cNvPr>
          <p:cNvSpPr/>
          <p:nvPr userDrawn="1"/>
        </p:nvSpPr>
        <p:spPr>
          <a:xfrm>
            <a:off x="0" y="1"/>
            <a:ext cx="9144000" cy="4124210"/>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412817" y="0"/>
            <a:ext cx="7404975" cy="2295380"/>
          </a:xfrm>
          <a:prstGeom prst="rect">
            <a:avLst/>
          </a:prstGeom>
        </p:spPr>
        <p:txBody>
          <a:bodyPr lIns="0" tIns="0" rIns="0" bIns="0" anchor="b">
            <a:noAutofit/>
          </a:bodyPr>
          <a:lstStyle>
            <a:lvl1pPr algn="l">
              <a:lnSpc>
                <a:spcPts val="5500"/>
              </a:lnSpc>
              <a:defRPr sz="6000" b="1" i="0" baseline="0">
                <a:solidFill>
                  <a:schemeClr val="bg1"/>
                </a:solidFill>
                <a:latin typeface="Calibri" charset="0"/>
                <a:ea typeface="Calibri" charset="0"/>
                <a:cs typeface="Calibri" charset="0"/>
              </a:defRPr>
            </a:lvl1pPr>
          </a:lstStyle>
          <a:p>
            <a:r>
              <a:rPr lang="en-US" dirty="0"/>
              <a:t>Presentation</a:t>
            </a:r>
            <a:br>
              <a:rPr lang="en-US" dirty="0"/>
            </a:br>
            <a:r>
              <a:rPr lang="en-US" dirty="0"/>
              <a:t>title goes here</a:t>
            </a:r>
            <a:endParaRPr lang="en-US" sz="3600" dirty="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412817" y="2453061"/>
            <a:ext cx="8065039" cy="674254"/>
          </a:xfrm>
          <a:prstGeom prst="rect">
            <a:avLst/>
          </a:prstGeom>
        </p:spPr>
        <p:txBody>
          <a:bodyPr lIns="0" tIns="0" rIns="0" bIns="0">
            <a:noAutofit/>
          </a:bodyPr>
          <a:lstStyle>
            <a:lvl1pPr marL="0" indent="0">
              <a:lnSpc>
                <a:spcPts val="2500"/>
              </a:lnSpc>
              <a:buNone/>
              <a:defRPr sz="2200">
                <a:solidFill>
                  <a:schemeClr val="bg1"/>
                </a:solidFill>
              </a:defRPr>
            </a:lvl1pPr>
          </a:lstStyle>
          <a:p>
            <a:pPr lvl="0"/>
            <a:r>
              <a:rPr lang="en-US" dirty="0"/>
              <a:t>Subhead goes here and here and here and here and here and here and here and here and </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412817" y="3587103"/>
            <a:ext cx="5407596" cy="307445"/>
          </a:xfrm>
          <a:prstGeom prst="rect">
            <a:avLst/>
          </a:prstGeom>
        </p:spPr>
        <p:txBody>
          <a:bodyPr lIns="0" tIns="0" rIns="0" bIns="0">
            <a:noAutofit/>
          </a:bodyPr>
          <a:lstStyle>
            <a:lvl1pPr marL="0" indent="0">
              <a:lnSpc>
                <a:spcPct val="100000"/>
              </a:lnSpc>
              <a:spcBef>
                <a:spcPts val="0"/>
              </a:spcBef>
              <a:buNone/>
              <a:defRPr sz="1300" b="0" i="1">
                <a:solidFill>
                  <a:schemeClr val="bg1"/>
                </a:solidFill>
                <a:latin typeface="Calibri Light" panose="020F0302020204030204" pitchFamily="34" charset="0"/>
                <a:cs typeface="Calibri Light" panose="020F0302020204030204" pitchFamily="34" charset="0"/>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Speaker position goes here</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412817" y="3267063"/>
            <a:ext cx="5397674" cy="307444"/>
          </a:xfrm>
          <a:prstGeom prst="rect">
            <a:avLst/>
          </a:prstGeom>
        </p:spPr>
        <p:txBody>
          <a:bodyPr lIns="0" tIns="0" rIns="0" bIns="0">
            <a:noAutofit/>
          </a:bodyPr>
          <a:lstStyle>
            <a:lvl1pPr marL="0" indent="0">
              <a:lnSpc>
                <a:spcPct val="100000"/>
              </a:lnSpc>
              <a:spcBef>
                <a:spcPts val="0"/>
              </a:spcBef>
              <a:buNone/>
              <a:defRPr sz="1600" b="0" i="0">
                <a:solidFill>
                  <a:schemeClr val="bg1"/>
                </a:solidFill>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Speaker name goes here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6261622" y="3280021"/>
            <a:ext cx="2216234" cy="287135"/>
          </a:xfrm>
          <a:prstGeom prst="rect">
            <a:avLst/>
          </a:prstGeom>
        </p:spPr>
        <p:txBody>
          <a:bodyPr lIns="0" tIns="0" rIns="0" bIns="0">
            <a:noAutofit/>
          </a:bodyPr>
          <a:lstStyle>
            <a:lvl1pPr marL="0" indent="0">
              <a:lnSpc>
                <a:spcPct val="100000"/>
              </a:lnSpc>
              <a:spcBef>
                <a:spcPts val="0"/>
              </a:spcBef>
              <a:buNone/>
              <a:defRPr sz="1300" b="0" i="1">
                <a:solidFill>
                  <a:schemeClr val="bg1"/>
                </a:solidFill>
                <a:latin typeface="Calibri Light" panose="020F0302020204030204" pitchFamily="34" charset="0"/>
                <a:cs typeface="Calibri Light" panose="020F0302020204030204" pitchFamily="34" charset="0"/>
              </a:defRPr>
            </a:lvl1pPr>
            <a:lvl2pPr marL="457178" indent="0">
              <a:buNone/>
              <a:defRPr sz="1600">
                <a:solidFill>
                  <a:schemeClr val="bg1"/>
                </a:solidFill>
              </a:defRPr>
            </a:lvl2pPr>
            <a:lvl3pPr marL="914354" indent="0">
              <a:buNone/>
              <a:defRPr sz="1600">
                <a:solidFill>
                  <a:schemeClr val="bg1"/>
                </a:solidFill>
              </a:defRPr>
            </a:lvl3pPr>
            <a:lvl4pPr marL="1371532" indent="0">
              <a:buNone/>
              <a:defRPr sz="1600">
                <a:solidFill>
                  <a:schemeClr val="bg1"/>
                </a:solidFill>
              </a:defRPr>
            </a:lvl4pPr>
            <a:lvl5pPr marL="1828709" indent="0">
              <a:buNone/>
              <a:defRPr sz="1600">
                <a:solidFill>
                  <a:schemeClr val="bg1"/>
                </a:solidFill>
              </a:defRPr>
            </a:lvl5pPr>
          </a:lstStyle>
          <a:p>
            <a:pPr lvl="0"/>
            <a:r>
              <a:rPr lang="en-US" dirty="0"/>
              <a:t>Date goes here</a:t>
            </a:r>
          </a:p>
        </p:txBody>
      </p:sp>
      <p:grpSp>
        <p:nvGrpSpPr>
          <p:cNvPr id="3" name="Group 2">
            <a:extLst>
              <a:ext uri="{FF2B5EF4-FFF2-40B4-BE49-F238E27FC236}">
                <a16:creationId xmlns:a16="http://schemas.microsoft.com/office/drawing/2014/main" id="{39608886-184B-E44D-A995-A8E27EA9C909}"/>
              </a:ext>
            </a:extLst>
          </p:cNvPr>
          <p:cNvGrpSpPr/>
          <p:nvPr userDrawn="1"/>
        </p:nvGrpSpPr>
        <p:grpSpPr>
          <a:xfrm>
            <a:off x="7536777" y="-148837"/>
            <a:ext cx="1780522" cy="1338613"/>
            <a:chOff x="7516899" y="-128959"/>
            <a:chExt cx="1780522" cy="1338613"/>
          </a:xfrm>
        </p:grpSpPr>
        <p:sp>
          <p:nvSpPr>
            <p:cNvPr id="25" name="Freeform 24">
              <a:extLst>
                <a:ext uri="{FF2B5EF4-FFF2-40B4-BE49-F238E27FC236}">
                  <a16:creationId xmlns:a16="http://schemas.microsoft.com/office/drawing/2014/main" id="{921DC2B2-8680-EE4F-AB46-FFAF3516A68D}"/>
                </a:ext>
              </a:extLst>
            </p:cNvPr>
            <p:cNvSpPr/>
            <p:nvPr userDrawn="1"/>
          </p:nvSpPr>
          <p:spPr>
            <a:xfrm rot="19688322">
              <a:off x="7516899" y="-73547"/>
              <a:ext cx="1326857" cy="458272"/>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7964317" y="-128959"/>
              <a:ext cx="1217806" cy="728203"/>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8658093" y="810854"/>
              <a:ext cx="639328" cy="398800"/>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8303745" y="672657"/>
              <a:ext cx="348222" cy="204262"/>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cxnSp>
        <p:nvCxnSpPr>
          <p:cNvPr id="16" name="Straight Connector 15">
            <a:extLst>
              <a:ext uri="{FF2B5EF4-FFF2-40B4-BE49-F238E27FC236}">
                <a16:creationId xmlns:a16="http://schemas.microsoft.com/office/drawing/2014/main" id="{5A26F272-49DE-7D41-B014-17397FA1F8C3}"/>
              </a:ext>
            </a:extLst>
          </p:cNvPr>
          <p:cNvCxnSpPr>
            <a:cxnSpLocks/>
          </p:cNvCxnSpPr>
          <p:nvPr userDrawn="1"/>
        </p:nvCxnSpPr>
        <p:spPr>
          <a:xfrm>
            <a:off x="0" y="2366897"/>
            <a:ext cx="9144000" cy="0"/>
          </a:xfrm>
          <a:prstGeom prst="line">
            <a:avLst/>
          </a:prstGeom>
          <a:ln w="12700">
            <a:gradFill>
              <a:gsLst>
                <a:gs pos="13000">
                  <a:schemeClr val="tx2"/>
                </a:gs>
                <a:gs pos="51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9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301" y="4586975"/>
            <a:ext cx="1001371" cy="525693"/>
          </a:xfrm>
          <a:prstGeom prst="rect">
            <a:avLst/>
          </a:prstGeom>
        </p:spPr>
      </p:pic>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262635" y="3699622"/>
            <a:ext cx="5926771" cy="767244"/>
          </a:xfrm>
          <a:prstGeom prst="rect">
            <a:avLst/>
          </a:prstGeom>
        </p:spPr>
        <p:txBody>
          <a:bodyPr lIns="0" tIns="0" rIns="0" bIns="0">
            <a:noAutofit/>
          </a:bodyPr>
          <a:lstStyle>
            <a:lvl1pPr marL="0" indent="0">
              <a:buNone/>
              <a:defRPr sz="2000" b="0" i="0">
                <a:solidFill>
                  <a:schemeClr val="bg1"/>
                </a:solidFill>
                <a:latin typeface="Calibri Light" panose="020F0302020204030204" pitchFamily="34" charset="0"/>
                <a:cs typeface="Calibri Light" panose="020F0302020204030204" pitchFamily="34" charset="0"/>
              </a:defRPr>
            </a:lvl1pPr>
          </a:lstStyle>
          <a:p>
            <a:pPr lvl="0"/>
            <a:r>
              <a:rPr lang="en-US" dirty="0"/>
              <a:t>more info can go here and here and here if needed</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294970" y="4928951"/>
            <a:ext cx="2117772" cy="123111"/>
          </a:xfrm>
          <a:prstGeom prst="rect">
            <a:avLst/>
          </a:prstGeom>
          <a:noFill/>
        </p:spPr>
        <p:txBody>
          <a:bodyPr wrap="square" lIns="0" tIns="0" rIns="0" bIns="0" rtlCol="0">
            <a:spAutoFit/>
          </a:bodyPr>
          <a:lstStyle/>
          <a:p>
            <a:pPr algn="l"/>
            <a:r>
              <a:rPr lang="en-US" sz="800" b="0" i="0" baseline="0" dirty="0">
                <a:solidFill>
                  <a:schemeClr val="bg1"/>
                </a:solidFill>
                <a:effectLst/>
                <a:latin typeface="Calibri Light" charset="0"/>
              </a:rPr>
              <a:t>© </a:t>
            </a:r>
            <a:r>
              <a:rPr lang="is-IS" sz="800" b="0" i="0" baseline="0" dirty="0">
                <a:solidFill>
                  <a:schemeClr val="bg1"/>
                </a:solidFill>
                <a:effectLst/>
                <a:latin typeface="Calibri Light" charset="0"/>
              </a:rPr>
              <a:t>2020</a:t>
            </a:r>
            <a:r>
              <a:rPr lang="en-US" sz="800" b="0" i="0" baseline="0" dirty="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263738" y="1571425"/>
            <a:ext cx="5008163" cy="1323439"/>
          </a:xfrm>
          <a:prstGeom prst="rect">
            <a:avLst/>
          </a:prstGeom>
          <a:noFill/>
        </p:spPr>
        <p:txBody>
          <a:bodyPr wrap="square" rtlCol="0">
            <a:spAutoFit/>
          </a:bodyPr>
          <a:lstStyle/>
          <a:p>
            <a:r>
              <a:rPr lang="en-US" sz="8000" b="1" dirty="0">
                <a:solidFill>
                  <a:schemeClr val="bg1"/>
                </a:solidFill>
              </a:rPr>
              <a:t>Thank You</a:t>
            </a:r>
          </a:p>
        </p:txBody>
      </p:sp>
      <p:grpSp>
        <p:nvGrpSpPr>
          <p:cNvPr id="2" name="Group 1">
            <a:extLst>
              <a:ext uri="{FF2B5EF4-FFF2-40B4-BE49-F238E27FC236}">
                <a16:creationId xmlns:a16="http://schemas.microsoft.com/office/drawing/2014/main" id="{05D91062-2E36-5D43-B597-AA34E5A1F500}"/>
              </a:ext>
            </a:extLst>
          </p:cNvPr>
          <p:cNvGrpSpPr/>
          <p:nvPr userDrawn="1"/>
        </p:nvGrpSpPr>
        <p:grpSpPr>
          <a:xfrm>
            <a:off x="7536777" y="-148837"/>
            <a:ext cx="1780522" cy="1363035"/>
            <a:chOff x="7516899" y="-128959"/>
            <a:chExt cx="1780522" cy="1363035"/>
          </a:xfrm>
        </p:grpSpPr>
        <p:sp>
          <p:nvSpPr>
            <p:cNvPr id="22" name="Freeform 21">
              <a:extLst>
                <a:ext uri="{FF2B5EF4-FFF2-40B4-BE49-F238E27FC236}">
                  <a16:creationId xmlns:a16="http://schemas.microsoft.com/office/drawing/2014/main" id="{1A250BA5-8E0E-4A46-8518-430A6F57CB54}"/>
                </a:ext>
              </a:extLst>
            </p:cNvPr>
            <p:cNvSpPr/>
            <p:nvPr userDrawn="1"/>
          </p:nvSpPr>
          <p:spPr>
            <a:xfrm rot="19688322">
              <a:off x="7516899" y="-73547"/>
              <a:ext cx="1326857" cy="458272"/>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7964317" y="-128959"/>
              <a:ext cx="1217806" cy="728203"/>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8658093" y="810854"/>
              <a:ext cx="639328" cy="398800"/>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8303745" y="672657"/>
              <a:ext cx="348222" cy="204262"/>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7581813" y="916803"/>
              <a:ext cx="555512" cy="317273"/>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cxnSp>
        <p:nvCxnSpPr>
          <p:cNvPr id="13" name="Straight Connector 12">
            <a:extLst>
              <a:ext uri="{FF2B5EF4-FFF2-40B4-BE49-F238E27FC236}">
                <a16:creationId xmlns:a16="http://schemas.microsoft.com/office/drawing/2014/main" id="{62E45D3E-80D2-704D-9D4E-429C5609E105}"/>
              </a:ext>
            </a:extLst>
          </p:cNvPr>
          <p:cNvCxnSpPr>
            <a:cxnSpLocks/>
          </p:cNvCxnSpPr>
          <p:nvPr userDrawn="1"/>
        </p:nvCxnSpPr>
        <p:spPr>
          <a:xfrm>
            <a:off x="0" y="2894692"/>
            <a:ext cx="9144000" cy="0"/>
          </a:xfrm>
          <a:prstGeom prst="line">
            <a:avLst/>
          </a:prstGeom>
          <a:ln w="12700">
            <a:gradFill>
              <a:gsLst>
                <a:gs pos="13000">
                  <a:schemeClr val="tx2"/>
                </a:gs>
                <a:gs pos="51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47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3424B64-04F5-9545-B9EB-BC100CCE5EB7}"/>
              </a:ext>
            </a:extLst>
          </p:cNvPr>
          <p:cNvSpPr/>
          <p:nvPr userDrawn="1"/>
        </p:nvSpPr>
        <p:spPr>
          <a:xfrm>
            <a:off x="0" y="1"/>
            <a:ext cx="9144000" cy="4124210"/>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3D10CFAC-5B28-864A-9F69-014DF0B4BDD9}"/>
              </a:ext>
            </a:extLst>
          </p:cNvPr>
          <p:cNvGrpSpPr/>
          <p:nvPr userDrawn="1"/>
        </p:nvGrpSpPr>
        <p:grpSpPr>
          <a:xfrm>
            <a:off x="7571230" y="-112029"/>
            <a:ext cx="1755431" cy="814571"/>
            <a:chOff x="7551346" y="-92152"/>
            <a:chExt cx="1755431" cy="814571"/>
          </a:xfrm>
        </p:grpSpPr>
        <p:sp>
          <p:nvSpPr>
            <p:cNvPr id="41" name="Freeform 40">
              <a:extLst>
                <a:ext uri="{FF2B5EF4-FFF2-40B4-BE49-F238E27FC236}">
                  <a16:creationId xmlns:a16="http://schemas.microsoft.com/office/drawing/2014/main" id="{C7BA8FC4-2660-7940-8498-E131D858DF4F}"/>
                </a:ext>
              </a:extLst>
            </p:cNvPr>
            <p:cNvSpPr/>
            <p:nvPr userDrawn="1"/>
          </p:nvSpPr>
          <p:spPr>
            <a:xfrm rot="19688322">
              <a:off x="7551346" y="-92152"/>
              <a:ext cx="1256368" cy="458272"/>
            </a:xfrm>
            <a:custGeom>
              <a:avLst/>
              <a:gdLst>
                <a:gd name="connsiteX0" fmla="*/ 519014 w 1256368"/>
                <a:gd name="connsiteY0" fmla="*/ 0 h 458272"/>
                <a:gd name="connsiteX1" fmla="*/ 1256368 w 1256368"/>
                <a:gd name="connsiteY1" fmla="*/ 458272 h 458272"/>
                <a:gd name="connsiteX2" fmla="*/ 0 w 1256368"/>
                <a:gd name="connsiteY2" fmla="*/ 458272 h 458272"/>
                <a:gd name="connsiteX3" fmla="*/ 294852 w 1256368"/>
                <a:gd name="connsiteY3" fmla="*/ 0 h 458272"/>
              </a:gdLst>
              <a:ahLst/>
              <a:cxnLst>
                <a:cxn ang="0">
                  <a:pos x="connsiteX0" y="connsiteY0"/>
                </a:cxn>
                <a:cxn ang="0">
                  <a:pos x="connsiteX1" y="connsiteY1"/>
                </a:cxn>
                <a:cxn ang="0">
                  <a:pos x="connsiteX2" y="connsiteY2"/>
                </a:cxn>
                <a:cxn ang="0">
                  <a:pos x="connsiteX3" y="connsiteY3"/>
                </a:cxn>
              </a:cxnLst>
              <a:rect l="l" t="t" r="r" b="b"/>
              <a:pathLst>
                <a:path w="1256368" h="458272">
                  <a:moveTo>
                    <a:pt x="519014" y="0"/>
                  </a:moveTo>
                  <a:lnTo>
                    <a:pt x="1256368" y="458272"/>
                  </a:lnTo>
                  <a:lnTo>
                    <a:pt x="0" y="458272"/>
                  </a:lnTo>
                  <a:lnTo>
                    <a:pt x="29485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9" name="Freeform 38">
              <a:extLst>
                <a:ext uri="{FF2B5EF4-FFF2-40B4-BE49-F238E27FC236}">
                  <a16:creationId xmlns:a16="http://schemas.microsoft.com/office/drawing/2014/main" id="{65498987-46BD-2E4A-8D37-661EF8103CC3}"/>
                </a:ext>
              </a:extLst>
            </p:cNvPr>
            <p:cNvSpPr/>
            <p:nvPr userDrawn="1"/>
          </p:nvSpPr>
          <p:spPr>
            <a:xfrm rot="19688322">
              <a:off x="8187883" y="-62463"/>
              <a:ext cx="785698" cy="398800"/>
            </a:xfrm>
            <a:custGeom>
              <a:avLst/>
              <a:gdLst>
                <a:gd name="connsiteX0" fmla="*/ 331434 w 785698"/>
                <a:gd name="connsiteY0" fmla="*/ 0 h 398800"/>
                <a:gd name="connsiteX1" fmla="*/ 785698 w 785698"/>
                <a:gd name="connsiteY1" fmla="*/ 282329 h 398800"/>
                <a:gd name="connsiteX2" fmla="*/ 710760 w 785698"/>
                <a:gd name="connsiteY2" fmla="*/ 398800 h 398800"/>
                <a:gd name="connsiteX3" fmla="*/ 0 w 785698"/>
                <a:gd name="connsiteY3" fmla="*/ 398800 h 398800"/>
                <a:gd name="connsiteX4" fmla="*/ 256588 w 785698"/>
                <a:gd name="connsiteY4" fmla="*/ 0 h 39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98" h="398800">
                  <a:moveTo>
                    <a:pt x="331434" y="0"/>
                  </a:moveTo>
                  <a:lnTo>
                    <a:pt x="785698" y="282329"/>
                  </a:lnTo>
                  <a:lnTo>
                    <a:pt x="71076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2F1AC7BC-4DA5-5642-8B47-E6228F36E109}"/>
                </a:ext>
              </a:extLst>
            </p:cNvPr>
            <p:cNvSpPr/>
            <p:nvPr userDrawn="1"/>
          </p:nvSpPr>
          <p:spPr>
            <a:xfrm rot="19688322">
              <a:off x="8528460" y="327843"/>
              <a:ext cx="778317" cy="394576"/>
            </a:xfrm>
            <a:custGeom>
              <a:avLst/>
              <a:gdLst>
                <a:gd name="connsiteX0" fmla="*/ 778317 w 778317"/>
                <a:gd name="connsiteY0" fmla="*/ 0 h 394576"/>
                <a:gd name="connsiteX1" fmla="*/ 533085 w 778317"/>
                <a:gd name="connsiteY1" fmla="*/ 394576 h 394576"/>
                <a:gd name="connsiteX2" fmla="*/ 0 w 778317"/>
                <a:gd name="connsiteY2" fmla="*/ 394576 h 394576"/>
                <a:gd name="connsiteX3" fmla="*/ 253870 w 778317"/>
                <a:gd name="connsiteY3" fmla="*/ 0 h 394576"/>
              </a:gdLst>
              <a:ahLst/>
              <a:cxnLst>
                <a:cxn ang="0">
                  <a:pos x="connsiteX0" y="connsiteY0"/>
                </a:cxn>
                <a:cxn ang="0">
                  <a:pos x="connsiteX1" y="connsiteY1"/>
                </a:cxn>
                <a:cxn ang="0">
                  <a:pos x="connsiteX2" y="connsiteY2"/>
                </a:cxn>
                <a:cxn ang="0">
                  <a:pos x="connsiteX3" y="connsiteY3"/>
                </a:cxn>
              </a:cxnLst>
              <a:rect l="l" t="t" r="r" b="b"/>
              <a:pathLst>
                <a:path w="778317" h="394576">
                  <a:moveTo>
                    <a:pt x="778317" y="0"/>
                  </a:moveTo>
                  <a:lnTo>
                    <a:pt x="533085" y="394576"/>
                  </a:lnTo>
                  <a:lnTo>
                    <a:pt x="0" y="394576"/>
                  </a:lnTo>
                  <a:lnTo>
                    <a:pt x="253870"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grpSp>
        <p:nvGrpSpPr>
          <p:cNvPr id="6" name="Group 5">
            <a:extLst>
              <a:ext uri="{FF2B5EF4-FFF2-40B4-BE49-F238E27FC236}">
                <a16:creationId xmlns:a16="http://schemas.microsoft.com/office/drawing/2014/main" id="{4C1C655D-F2BE-3844-A28D-094C8124C496}"/>
              </a:ext>
            </a:extLst>
          </p:cNvPr>
          <p:cNvGrpSpPr/>
          <p:nvPr userDrawn="1"/>
        </p:nvGrpSpPr>
        <p:grpSpPr>
          <a:xfrm>
            <a:off x="-161614" y="4005865"/>
            <a:ext cx="1070425" cy="1146280"/>
            <a:chOff x="-141736" y="4009137"/>
            <a:chExt cx="1070425" cy="1146280"/>
          </a:xfrm>
        </p:grpSpPr>
        <p:sp>
          <p:nvSpPr>
            <p:cNvPr id="35" name="Freeform 34">
              <a:extLst>
                <a:ext uri="{FF2B5EF4-FFF2-40B4-BE49-F238E27FC236}">
                  <a16:creationId xmlns:a16="http://schemas.microsoft.com/office/drawing/2014/main" id="{16B81B02-7A19-9747-87A5-BD6A0ADD48A2}"/>
                </a:ext>
              </a:extLst>
            </p:cNvPr>
            <p:cNvSpPr/>
            <p:nvPr userDrawn="1"/>
          </p:nvSpPr>
          <p:spPr>
            <a:xfrm rot="19688322">
              <a:off x="-86149" y="4739559"/>
              <a:ext cx="634707" cy="398800"/>
            </a:xfrm>
            <a:custGeom>
              <a:avLst/>
              <a:gdLst>
                <a:gd name="connsiteX0" fmla="*/ 634707 w 634707"/>
                <a:gd name="connsiteY0" fmla="*/ 0 h 398800"/>
                <a:gd name="connsiteX1" fmla="*/ 378119 w 634707"/>
                <a:gd name="connsiteY1" fmla="*/ 398800 h 398800"/>
                <a:gd name="connsiteX2" fmla="*/ 209437 w 634707"/>
                <a:gd name="connsiteY2" fmla="*/ 398800 h 398800"/>
                <a:gd name="connsiteX3" fmla="*/ 0 w 634707"/>
                <a:gd name="connsiteY3" fmla="*/ 268633 h 398800"/>
                <a:gd name="connsiteX4" fmla="*/ 166958 w 634707"/>
                <a:gd name="connsiteY4" fmla="*/ 0 h 39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07" h="398800">
                  <a:moveTo>
                    <a:pt x="634707" y="0"/>
                  </a:moveTo>
                  <a:lnTo>
                    <a:pt x="378119" y="398800"/>
                  </a:lnTo>
                  <a:lnTo>
                    <a:pt x="209437" y="398800"/>
                  </a:lnTo>
                  <a:lnTo>
                    <a:pt x="0" y="268633"/>
                  </a:lnTo>
                  <a:lnTo>
                    <a:pt x="16695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945C529A-F5BE-9743-A670-222FA6C855DC}"/>
                </a:ext>
              </a:extLst>
            </p:cNvPr>
            <p:cNvSpPr/>
            <p:nvPr userDrawn="1"/>
          </p:nvSpPr>
          <p:spPr>
            <a:xfrm rot="19688322">
              <a:off x="-44235" y="4760841"/>
              <a:ext cx="972924" cy="394576"/>
            </a:xfrm>
            <a:custGeom>
              <a:avLst/>
              <a:gdLst>
                <a:gd name="connsiteX0" fmla="*/ 972924 w 972924"/>
                <a:gd name="connsiteY0" fmla="*/ 0 h 394576"/>
                <a:gd name="connsiteX1" fmla="*/ 719054 w 972924"/>
                <a:gd name="connsiteY1" fmla="*/ 394576 h 394576"/>
                <a:gd name="connsiteX2" fmla="*/ 411460 w 972924"/>
                <a:gd name="connsiteY2" fmla="*/ 394576 h 394576"/>
                <a:gd name="connsiteX3" fmla="*/ 0 w 972924"/>
                <a:gd name="connsiteY3" fmla="*/ 138850 h 394576"/>
                <a:gd name="connsiteX4" fmla="*/ 86296 w 972924"/>
                <a:gd name="connsiteY4" fmla="*/ 0 h 39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24" h="394576">
                  <a:moveTo>
                    <a:pt x="972924" y="0"/>
                  </a:moveTo>
                  <a:lnTo>
                    <a:pt x="719054" y="394576"/>
                  </a:lnTo>
                  <a:lnTo>
                    <a:pt x="411460" y="394576"/>
                  </a:lnTo>
                  <a:lnTo>
                    <a:pt x="0" y="138850"/>
                  </a:lnTo>
                  <a:lnTo>
                    <a:pt x="86296" y="0"/>
                  </a:ln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F0598663-9457-CD49-9E49-59C39B19BDD1}"/>
                </a:ext>
              </a:extLst>
            </p:cNvPr>
            <p:cNvSpPr/>
            <p:nvPr userDrawn="1"/>
          </p:nvSpPr>
          <p:spPr>
            <a:xfrm rot="19688322">
              <a:off x="-141736" y="4009137"/>
              <a:ext cx="460523" cy="398800"/>
            </a:xfrm>
            <a:custGeom>
              <a:avLst/>
              <a:gdLst>
                <a:gd name="connsiteX0" fmla="*/ 460523 w 460523"/>
                <a:gd name="connsiteY0" fmla="*/ 0 h 398800"/>
                <a:gd name="connsiteX1" fmla="*/ 203935 w 460523"/>
                <a:gd name="connsiteY1" fmla="*/ 398800 h 398800"/>
                <a:gd name="connsiteX2" fmla="*/ 0 w 460523"/>
                <a:gd name="connsiteY2" fmla="*/ 398800 h 398800"/>
                <a:gd name="connsiteX3" fmla="*/ 247858 w 460523"/>
                <a:gd name="connsiteY3" fmla="*/ 0 h 398800"/>
              </a:gdLst>
              <a:ahLst/>
              <a:cxnLst>
                <a:cxn ang="0">
                  <a:pos x="connsiteX0" y="connsiteY0"/>
                </a:cxn>
                <a:cxn ang="0">
                  <a:pos x="connsiteX1" y="connsiteY1"/>
                </a:cxn>
                <a:cxn ang="0">
                  <a:pos x="connsiteX2" y="connsiteY2"/>
                </a:cxn>
                <a:cxn ang="0">
                  <a:pos x="connsiteX3" y="connsiteY3"/>
                </a:cxn>
              </a:cxnLst>
              <a:rect l="l" t="t" r="r" b="b"/>
              <a:pathLst>
                <a:path w="460523" h="398800">
                  <a:moveTo>
                    <a:pt x="460523" y="0"/>
                  </a:moveTo>
                  <a:lnTo>
                    <a:pt x="203935" y="398800"/>
                  </a:lnTo>
                  <a:lnTo>
                    <a:pt x="0" y="398800"/>
                  </a:lnTo>
                  <a:lnTo>
                    <a:pt x="24785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19" name="Title 1">
            <a:extLst>
              <a:ext uri="{FF2B5EF4-FFF2-40B4-BE49-F238E27FC236}">
                <a16:creationId xmlns:a16="http://schemas.microsoft.com/office/drawing/2014/main" id="{F8A16ABD-0536-3642-BC6E-1460D63C334F}"/>
              </a:ext>
            </a:extLst>
          </p:cNvPr>
          <p:cNvSpPr>
            <a:spLocks noGrp="1"/>
          </p:cNvSpPr>
          <p:nvPr>
            <p:ph type="ctrTitle" hasCustomPrompt="1"/>
          </p:nvPr>
        </p:nvSpPr>
        <p:spPr>
          <a:xfrm>
            <a:off x="279256" y="402339"/>
            <a:ext cx="8585488" cy="2949731"/>
          </a:xfrm>
          <a:prstGeom prst="rect">
            <a:avLst/>
          </a:prstGeom>
          <a:noFill/>
        </p:spPr>
        <p:txBody>
          <a:bodyPr lIns="0" tIns="0" rIns="0" bIns="0" anchor="b">
            <a:noAutofit/>
          </a:bodyPr>
          <a:lstStyle>
            <a:lvl1pPr algn="ctr">
              <a:lnSpc>
                <a:spcPts val="5500"/>
              </a:lnSpc>
              <a:defRPr sz="6000" b="1" i="0" baseline="0">
                <a:solidFill>
                  <a:schemeClr val="bg1"/>
                </a:solidFill>
                <a:latin typeface="Calibri" charset="0"/>
                <a:ea typeface="Calibri" charset="0"/>
                <a:cs typeface="Calibri" charset="0"/>
              </a:defRPr>
            </a:lvl1pPr>
          </a:lstStyle>
          <a:p>
            <a:r>
              <a:rPr lang="en-US" dirty="0"/>
              <a:t>Section divider title goes here and here and here</a:t>
            </a:r>
            <a:endParaRPr lang="en-US" sz="3600" dirty="0">
              <a:solidFill>
                <a:schemeClr val="bg1"/>
              </a:solidFill>
              <a:latin typeface="Calibri Light" charset="0"/>
              <a:ea typeface="Calibri Light" charset="0"/>
              <a:cs typeface="Calibri Light" charset="0"/>
            </a:endParaRPr>
          </a:p>
        </p:txBody>
      </p:sp>
      <p:sp>
        <p:nvSpPr>
          <p:cNvPr id="20" name="Text Placeholder 12">
            <a:extLst>
              <a:ext uri="{FF2B5EF4-FFF2-40B4-BE49-F238E27FC236}">
                <a16:creationId xmlns:a16="http://schemas.microsoft.com/office/drawing/2014/main" id="{4547F2D4-B0E1-9F47-ABD1-CC4F237C3F86}"/>
              </a:ext>
            </a:extLst>
          </p:cNvPr>
          <p:cNvSpPr>
            <a:spLocks noGrp="1"/>
          </p:cNvSpPr>
          <p:nvPr>
            <p:ph type="body" sz="quarter" idx="10" hasCustomPrompt="1"/>
          </p:nvPr>
        </p:nvSpPr>
        <p:spPr>
          <a:xfrm>
            <a:off x="897870" y="4251960"/>
            <a:ext cx="7348273" cy="597130"/>
          </a:xfrm>
          <a:prstGeom prst="rect">
            <a:avLst/>
          </a:prstGeom>
        </p:spPr>
        <p:txBody>
          <a:bodyPr lIns="0" tIns="0" rIns="0" bIns="0">
            <a:noAutofit/>
          </a:bodyPr>
          <a:lstStyle>
            <a:lvl1pPr marL="0" indent="0" algn="ctr">
              <a:buNone/>
              <a:defRPr sz="2000" b="0" i="1">
                <a:solidFill>
                  <a:schemeClr val="tx1"/>
                </a:solidFill>
                <a:latin typeface="Calibri Light" panose="020F0302020204030204" pitchFamily="34" charset="0"/>
                <a:cs typeface="Calibri Light" panose="020F0302020204030204" pitchFamily="34" charset="0"/>
              </a:defRPr>
            </a:lvl1pPr>
          </a:lstStyle>
          <a:p>
            <a:pPr lvl="0"/>
            <a:r>
              <a:rPr lang="en-US" dirty="0"/>
              <a:t>If there is additional information, it goes here and here and here and here and here and here and here and here and </a:t>
            </a:r>
          </a:p>
        </p:txBody>
      </p:sp>
    </p:spTree>
    <p:extLst>
      <p:ext uri="{BB962C8B-B14F-4D97-AF65-F5344CB8AC3E}">
        <p14:creationId xmlns:p14="http://schemas.microsoft.com/office/powerpoint/2010/main" val="299802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DIVIDER">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DD989489-A30F-3A4B-8A51-53687FC966BA}"/>
              </a:ext>
            </a:extLst>
          </p:cNvPr>
          <p:cNvSpPr/>
          <p:nvPr userDrawn="1"/>
        </p:nvSpPr>
        <p:spPr>
          <a:xfrm>
            <a:off x="0" y="1"/>
            <a:ext cx="9144000" cy="4124210"/>
          </a:xfrm>
          <a:custGeom>
            <a:avLst/>
            <a:gdLst>
              <a:gd name="connsiteX0" fmla="*/ 0 w 9144000"/>
              <a:gd name="connsiteY0" fmla="*/ 0 h 4124210"/>
              <a:gd name="connsiteX1" fmla="*/ 9144000 w 9144000"/>
              <a:gd name="connsiteY1" fmla="*/ 0 h 4124210"/>
              <a:gd name="connsiteX2" fmla="*/ 9144000 w 9144000"/>
              <a:gd name="connsiteY2" fmla="*/ 3460024 h 4124210"/>
              <a:gd name="connsiteX3" fmla="*/ 9144000 w 9144000"/>
              <a:gd name="connsiteY3" fmla="*/ 3666744 h 4124210"/>
              <a:gd name="connsiteX4" fmla="*/ 9144000 w 9144000"/>
              <a:gd name="connsiteY4" fmla="*/ 3852059 h 4124210"/>
              <a:gd name="connsiteX5" fmla="*/ 8482786 w 9144000"/>
              <a:gd name="connsiteY5" fmla="*/ 3932111 h 4124210"/>
              <a:gd name="connsiteX6" fmla="*/ 4571993 w 9144000"/>
              <a:gd name="connsiteY6" fmla="*/ 4124210 h 4124210"/>
              <a:gd name="connsiteX7" fmla="*/ 661198 w 9144000"/>
              <a:gd name="connsiteY7" fmla="*/ 3932111 h 4124210"/>
              <a:gd name="connsiteX8" fmla="*/ 0 w 9144000"/>
              <a:gd name="connsiteY8" fmla="*/ 3852061 h 4124210"/>
              <a:gd name="connsiteX9" fmla="*/ 0 w 9144000"/>
              <a:gd name="connsiteY9" fmla="*/ 3666744 h 4124210"/>
              <a:gd name="connsiteX10" fmla="*/ 0 w 9144000"/>
              <a:gd name="connsiteY10" fmla="*/ 3460024 h 41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124210">
                <a:moveTo>
                  <a:pt x="0" y="0"/>
                </a:moveTo>
                <a:lnTo>
                  <a:pt x="9144000" y="0"/>
                </a:lnTo>
                <a:lnTo>
                  <a:pt x="9144000" y="3460024"/>
                </a:lnTo>
                <a:lnTo>
                  <a:pt x="9144000" y="3666744"/>
                </a:lnTo>
                <a:lnTo>
                  <a:pt x="9144000" y="3852059"/>
                </a:lnTo>
                <a:lnTo>
                  <a:pt x="8482786" y="3932111"/>
                </a:lnTo>
                <a:cubicBezTo>
                  <a:pt x="7320252" y="4054621"/>
                  <a:pt x="5988015" y="4124210"/>
                  <a:pt x="4571993" y="4124210"/>
                </a:cubicBezTo>
                <a:cubicBezTo>
                  <a:pt x="3155971" y="4124210"/>
                  <a:pt x="1823734" y="4054621"/>
                  <a:pt x="661198" y="3932111"/>
                </a:cubicBezTo>
                <a:lnTo>
                  <a:pt x="0" y="3852061"/>
                </a:lnTo>
                <a:lnTo>
                  <a:pt x="0" y="3666744"/>
                </a:lnTo>
                <a:lnTo>
                  <a:pt x="0" y="3460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a:extLst>
              <a:ext uri="{FF2B5EF4-FFF2-40B4-BE49-F238E27FC236}">
                <a16:creationId xmlns:a16="http://schemas.microsoft.com/office/drawing/2014/main" id="{2D9DF631-30F5-B446-B486-898B82B97E51}"/>
              </a:ext>
            </a:extLst>
          </p:cNvPr>
          <p:cNvGrpSpPr/>
          <p:nvPr userDrawn="1"/>
        </p:nvGrpSpPr>
        <p:grpSpPr>
          <a:xfrm>
            <a:off x="6934885" y="-148837"/>
            <a:ext cx="2267116" cy="728203"/>
            <a:chOff x="6915007" y="-128959"/>
            <a:chExt cx="2267116" cy="728203"/>
          </a:xfrm>
        </p:grpSpPr>
        <p:sp>
          <p:nvSpPr>
            <p:cNvPr id="25" name="Freeform 24">
              <a:extLst>
                <a:ext uri="{FF2B5EF4-FFF2-40B4-BE49-F238E27FC236}">
                  <a16:creationId xmlns:a16="http://schemas.microsoft.com/office/drawing/2014/main" id="{C0D2199B-F646-F845-9A2A-BD73F914E1F3}"/>
                </a:ext>
              </a:extLst>
            </p:cNvPr>
            <p:cNvSpPr/>
            <p:nvPr userDrawn="1"/>
          </p:nvSpPr>
          <p:spPr>
            <a:xfrm rot="19688322">
              <a:off x="7516893" y="-73547"/>
              <a:ext cx="1326857" cy="458272"/>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Freeform 26">
              <a:extLst>
                <a:ext uri="{FF2B5EF4-FFF2-40B4-BE49-F238E27FC236}">
                  <a16:creationId xmlns:a16="http://schemas.microsoft.com/office/drawing/2014/main" id="{025F1937-B28F-7B48-B318-3825D6E6B9AA}"/>
                </a:ext>
              </a:extLst>
            </p:cNvPr>
            <p:cNvSpPr/>
            <p:nvPr userDrawn="1"/>
          </p:nvSpPr>
          <p:spPr>
            <a:xfrm rot="19688322">
              <a:off x="6915007" y="-115306"/>
              <a:ext cx="862738" cy="425278"/>
            </a:xfrm>
            <a:custGeom>
              <a:avLst/>
              <a:gdLst>
                <a:gd name="connsiteX0" fmla="*/ 273624 w 862738"/>
                <a:gd name="connsiteY0" fmla="*/ 0 h 425278"/>
                <a:gd name="connsiteX1" fmla="*/ 862738 w 862738"/>
                <a:gd name="connsiteY1" fmla="*/ 366139 h 425278"/>
                <a:gd name="connsiteX2" fmla="*/ 824688 w 862738"/>
                <a:gd name="connsiteY2" fmla="*/ 425278 h 425278"/>
                <a:gd name="connsiteX3" fmla="*/ 0 w 862738"/>
                <a:gd name="connsiteY3" fmla="*/ 425278 h 425278"/>
              </a:gdLst>
              <a:ahLst/>
              <a:cxnLst>
                <a:cxn ang="0">
                  <a:pos x="connsiteX0" y="connsiteY0"/>
                </a:cxn>
                <a:cxn ang="0">
                  <a:pos x="connsiteX1" y="connsiteY1"/>
                </a:cxn>
                <a:cxn ang="0">
                  <a:pos x="connsiteX2" y="connsiteY2"/>
                </a:cxn>
                <a:cxn ang="0">
                  <a:pos x="connsiteX3" y="connsiteY3"/>
                </a:cxn>
              </a:cxnLst>
              <a:rect l="l" t="t" r="r" b="b"/>
              <a:pathLst>
                <a:path w="862738" h="425278">
                  <a:moveTo>
                    <a:pt x="273624" y="0"/>
                  </a:moveTo>
                  <a:lnTo>
                    <a:pt x="862738" y="366139"/>
                  </a:lnTo>
                  <a:lnTo>
                    <a:pt x="824688" y="425278"/>
                  </a:lnTo>
                  <a:lnTo>
                    <a:pt x="0" y="42527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512240BE-1399-1342-B97C-A68624CE0262}"/>
                </a:ext>
              </a:extLst>
            </p:cNvPr>
            <p:cNvSpPr/>
            <p:nvPr userDrawn="1"/>
          </p:nvSpPr>
          <p:spPr>
            <a:xfrm rot="19688322">
              <a:off x="7964317" y="-128959"/>
              <a:ext cx="1217806" cy="728203"/>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18" name="Title 1">
            <a:extLst>
              <a:ext uri="{FF2B5EF4-FFF2-40B4-BE49-F238E27FC236}">
                <a16:creationId xmlns:a16="http://schemas.microsoft.com/office/drawing/2014/main" id="{F9191FAD-9D03-0848-80CE-B7D2135D7F3B}"/>
              </a:ext>
            </a:extLst>
          </p:cNvPr>
          <p:cNvSpPr>
            <a:spLocks noGrp="1"/>
          </p:cNvSpPr>
          <p:nvPr userDrawn="1">
            <p:ph type="ctrTitle" hasCustomPrompt="1"/>
          </p:nvPr>
        </p:nvSpPr>
        <p:spPr>
          <a:xfrm>
            <a:off x="279256" y="402339"/>
            <a:ext cx="8585488" cy="2949731"/>
          </a:xfrm>
          <a:prstGeom prst="rect">
            <a:avLst/>
          </a:prstGeom>
          <a:noFill/>
        </p:spPr>
        <p:txBody>
          <a:bodyPr lIns="0" tIns="0" rIns="0" bIns="0" anchor="b">
            <a:noAutofit/>
          </a:bodyPr>
          <a:lstStyle>
            <a:lvl1pPr algn="ctr">
              <a:lnSpc>
                <a:spcPts val="5500"/>
              </a:lnSpc>
              <a:defRPr sz="6000" b="1" i="0" baseline="0">
                <a:solidFill>
                  <a:schemeClr val="tx1"/>
                </a:solidFill>
                <a:latin typeface="Calibri" charset="0"/>
                <a:ea typeface="Calibri" charset="0"/>
                <a:cs typeface="Calibri" charset="0"/>
              </a:defRPr>
            </a:lvl1pPr>
          </a:lstStyle>
          <a:p>
            <a:r>
              <a:rPr lang="en-US" dirty="0"/>
              <a:t>Section divider title goes here and here and here</a:t>
            </a:r>
            <a:endParaRPr lang="en-US" sz="3600" dirty="0">
              <a:solidFill>
                <a:schemeClr val="bg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id="{F2AA3AE6-BA8E-3D45-9977-E592512B2062}"/>
              </a:ext>
            </a:extLst>
          </p:cNvPr>
          <p:cNvGrpSpPr/>
          <p:nvPr userDrawn="1"/>
        </p:nvGrpSpPr>
        <p:grpSpPr>
          <a:xfrm>
            <a:off x="-85204" y="4705580"/>
            <a:ext cx="1111557" cy="590168"/>
            <a:chOff x="-65326" y="4708852"/>
            <a:chExt cx="1111557" cy="590168"/>
          </a:xfrm>
        </p:grpSpPr>
        <p:sp>
          <p:nvSpPr>
            <p:cNvPr id="41" name="Freeform 40">
              <a:extLst>
                <a:ext uri="{FF2B5EF4-FFF2-40B4-BE49-F238E27FC236}">
                  <a16:creationId xmlns:a16="http://schemas.microsoft.com/office/drawing/2014/main" id="{0FD00C11-DDDF-A443-8A20-AE9FF51211FB}"/>
                </a:ext>
              </a:extLst>
            </p:cNvPr>
            <p:cNvSpPr/>
            <p:nvPr userDrawn="1"/>
          </p:nvSpPr>
          <p:spPr>
            <a:xfrm rot="19688322">
              <a:off x="-65326" y="4708852"/>
              <a:ext cx="703076" cy="507850"/>
            </a:xfrm>
            <a:custGeom>
              <a:avLst/>
              <a:gdLst>
                <a:gd name="connsiteX0" fmla="*/ 703076 w 703076"/>
                <a:gd name="connsiteY0" fmla="*/ 0 h 507850"/>
                <a:gd name="connsiteX1" fmla="*/ 376325 w 703076"/>
                <a:gd name="connsiteY1" fmla="*/ 507850 h 507850"/>
                <a:gd name="connsiteX2" fmla="*/ 0 w 703076"/>
                <a:gd name="connsiteY2" fmla="*/ 273960 h 507850"/>
                <a:gd name="connsiteX3" fmla="*/ 170268 w 703076"/>
                <a:gd name="connsiteY3" fmla="*/ 0 h 507850"/>
              </a:gdLst>
              <a:ahLst/>
              <a:cxnLst>
                <a:cxn ang="0">
                  <a:pos x="connsiteX0" y="connsiteY0"/>
                </a:cxn>
                <a:cxn ang="0">
                  <a:pos x="connsiteX1" y="connsiteY1"/>
                </a:cxn>
                <a:cxn ang="0">
                  <a:pos x="connsiteX2" y="connsiteY2"/>
                </a:cxn>
                <a:cxn ang="0">
                  <a:pos x="connsiteX3" y="connsiteY3"/>
                </a:cxn>
              </a:cxnLst>
              <a:rect l="l" t="t" r="r" b="b"/>
              <a:pathLst>
                <a:path w="703076" h="507850">
                  <a:moveTo>
                    <a:pt x="703076" y="0"/>
                  </a:moveTo>
                  <a:lnTo>
                    <a:pt x="376325" y="507850"/>
                  </a:lnTo>
                  <a:lnTo>
                    <a:pt x="0" y="273960"/>
                  </a:lnTo>
                  <a:lnTo>
                    <a:pt x="17026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accent5"/>
                </a:solidFill>
              </a:endParaRPr>
            </a:p>
          </p:txBody>
        </p:sp>
        <p:sp>
          <p:nvSpPr>
            <p:cNvPr id="39" name="Freeform 38">
              <a:extLst>
                <a:ext uri="{FF2B5EF4-FFF2-40B4-BE49-F238E27FC236}">
                  <a16:creationId xmlns:a16="http://schemas.microsoft.com/office/drawing/2014/main" id="{C9DB54C6-027B-D246-BC25-E4BD72E138DD}"/>
                </a:ext>
              </a:extLst>
            </p:cNvPr>
            <p:cNvSpPr/>
            <p:nvPr userDrawn="1"/>
          </p:nvSpPr>
          <p:spPr>
            <a:xfrm rot="19688322">
              <a:off x="8443" y="4768384"/>
              <a:ext cx="1037788" cy="530636"/>
            </a:xfrm>
            <a:custGeom>
              <a:avLst/>
              <a:gdLst>
                <a:gd name="connsiteX0" fmla="*/ 1037788 w 1037788"/>
                <a:gd name="connsiteY0" fmla="*/ 0 h 530636"/>
                <a:gd name="connsiteX1" fmla="*/ 696376 w 1037788"/>
                <a:gd name="connsiteY1" fmla="*/ 530636 h 530636"/>
                <a:gd name="connsiteX2" fmla="*/ 0 w 1037788"/>
                <a:gd name="connsiteY2" fmla="*/ 97833 h 530636"/>
                <a:gd name="connsiteX3" fmla="*/ 60804 w 1037788"/>
                <a:gd name="connsiteY3" fmla="*/ 0 h 530636"/>
              </a:gdLst>
              <a:ahLst/>
              <a:cxnLst>
                <a:cxn ang="0">
                  <a:pos x="connsiteX0" y="connsiteY0"/>
                </a:cxn>
                <a:cxn ang="0">
                  <a:pos x="connsiteX1" y="connsiteY1"/>
                </a:cxn>
                <a:cxn ang="0">
                  <a:pos x="connsiteX2" y="connsiteY2"/>
                </a:cxn>
                <a:cxn ang="0">
                  <a:pos x="connsiteX3" y="connsiteY3"/>
                </a:cxn>
              </a:cxnLst>
              <a:rect l="l" t="t" r="r" b="b"/>
              <a:pathLst>
                <a:path w="1037788" h="530636">
                  <a:moveTo>
                    <a:pt x="1037788" y="0"/>
                  </a:moveTo>
                  <a:lnTo>
                    <a:pt x="696376" y="530636"/>
                  </a:lnTo>
                  <a:lnTo>
                    <a:pt x="0" y="97833"/>
                  </a:lnTo>
                  <a:lnTo>
                    <a:pt x="60804"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7" name="Freeform 36">
              <a:extLst>
                <a:ext uri="{FF2B5EF4-FFF2-40B4-BE49-F238E27FC236}">
                  <a16:creationId xmlns:a16="http://schemas.microsoft.com/office/drawing/2014/main" id="{69CA4CDF-2C28-4D4B-A05E-C0390C229457}"/>
                </a:ext>
              </a:extLst>
            </p:cNvPr>
            <p:cNvSpPr/>
            <p:nvPr userDrawn="1"/>
          </p:nvSpPr>
          <p:spPr>
            <a:xfrm rot="19688322">
              <a:off x="266535" y="5019480"/>
              <a:ext cx="490549" cy="217791"/>
            </a:xfrm>
            <a:custGeom>
              <a:avLst/>
              <a:gdLst>
                <a:gd name="connsiteX0" fmla="*/ 490549 w 490549"/>
                <a:gd name="connsiteY0" fmla="*/ 0 h 217791"/>
                <a:gd name="connsiteX1" fmla="*/ 350422 w 490549"/>
                <a:gd name="connsiteY1" fmla="*/ 217791 h 217791"/>
                <a:gd name="connsiteX2" fmla="*/ 0 w 490549"/>
                <a:gd name="connsiteY2" fmla="*/ 0 h 217791"/>
              </a:gdLst>
              <a:ahLst/>
              <a:cxnLst>
                <a:cxn ang="0">
                  <a:pos x="connsiteX0" y="connsiteY0"/>
                </a:cxn>
                <a:cxn ang="0">
                  <a:pos x="connsiteX1" y="connsiteY1"/>
                </a:cxn>
                <a:cxn ang="0">
                  <a:pos x="connsiteX2" y="connsiteY2"/>
                </a:cxn>
              </a:cxnLst>
              <a:rect l="l" t="t" r="r" b="b"/>
              <a:pathLst>
                <a:path w="490549" h="217791">
                  <a:moveTo>
                    <a:pt x="490549" y="0"/>
                  </a:moveTo>
                  <a:lnTo>
                    <a:pt x="350422" y="21779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grpSp>
      <p:sp>
        <p:nvSpPr>
          <p:cNvPr id="21" name="Text Placeholder 12">
            <a:extLst>
              <a:ext uri="{FF2B5EF4-FFF2-40B4-BE49-F238E27FC236}">
                <a16:creationId xmlns:a16="http://schemas.microsoft.com/office/drawing/2014/main" id="{D9F9E5AA-A3F1-BB4F-9D9E-3124646D9605}"/>
              </a:ext>
            </a:extLst>
          </p:cNvPr>
          <p:cNvSpPr>
            <a:spLocks noGrp="1"/>
          </p:cNvSpPr>
          <p:nvPr userDrawn="1">
            <p:ph type="body" sz="quarter" idx="10" hasCustomPrompt="1"/>
          </p:nvPr>
        </p:nvSpPr>
        <p:spPr>
          <a:xfrm>
            <a:off x="897870" y="4251960"/>
            <a:ext cx="7348273" cy="597130"/>
          </a:xfrm>
          <a:prstGeom prst="rect">
            <a:avLst/>
          </a:prstGeom>
        </p:spPr>
        <p:txBody>
          <a:bodyPr lIns="0" tIns="0" rIns="0" bIns="0">
            <a:noAutofit/>
          </a:bodyPr>
          <a:lstStyle>
            <a:lvl1pPr marL="0" indent="0" algn="ctr">
              <a:buNone/>
              <a:defRPr sz="2000" b="0" i="1">
                <a:solidFill>
                  <a:schemeClr val="accent5"/>
                </a:solidFill>
                <a:latin typeface="Calibri Light" panose="020F0302020204030204" pitchFamily="34" charset="0"/>
                <a:cs typeface="Calibri Light" panose="020F0302020204030204" pitchFamily="34" charset="0"/>
              </a:defRPr>
            </a:lvl1pPr>
          </a:lstStyle>
          <a:p>
            <a:pPr lvl="0"/>
            <a:r>
              <a:rPr lang="en-US" dirty="0"/>
              <a:t>If there is additional information, it goes here and here and here and here and here and here and here and here and </a:t>
            </a:r>
          </a:p>
        </p:txBody>
      </p:sp>
    </p:spTree>
    <p:extLst>
      <p:ext uri="{BB962C8B-B14F-4D97-AF65-F5344CB8AC3E}">
        <p14:creationId xmlns:p14="http://schemas.microsoft.com/office/powerpoint/2010/main" val="322933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HEADER">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8A2024F-C8F5-FF4F-A2CB-C119F790AD21}"/>
              </a:ext>
            </a:extLst>
          </p:cNvPr>
          <p:cNvSpPr/>
          <p:nvPr userDrawn="1"/>
        </p:nvSpPr>
        <p:spPr>
          <a:xfrm flipV="1">
            <a:off x="-1786" y="-1"/>
            <a:ext cx="9145786" cy="788430"/>
          </a:xfrm>
          <a:custGeom>
            <a:avLst/>
            <a:gdLst>
              <a:gd name="connsiteX0" fmla="*/ 0 w 9145786"/>
              <a:gd name="connsiteY0" fmla="*/ 788430 h 788430"/>
              <a:gd name="connsiteX1" fmla="*/ 9145786 w 9145786"/>
              <a:gd name="connsiteY1" fmla="*/ 788430 h 788430"/>
              <a:gd name="connsiteX2" fmla="*/ 9145786 w 9145786"/>
              <a:gd name="connsiteY2" fmla="*/ 735422 h 788430"/>
              <a:gd name="connsiteX3" fmla="*/ 9145786 w 9145786"/>
              <a:gd name="connsiteY3" fmla="*/ 536638 h 788430"/>
              <a:gd name="connsiteX4" fmla="*/ 9145786 w 9145786"/>
              <a:gd name="connsiteY4" fmla="*/ 215822 h 788430"/>
              <a:gd name="connsiteX5" fmla="*/ 9141740 w 9145786"/>
              <a:gd name="connsiteY5" fmla="*/ 215822 h 788430"/>
              <a:gd name="connsiteX6" fmla="*/ 9141740 w 9145786"/>
              <a:gd name="connsiteY6" fmla="*/ 159873 h 788430"/>
              <a:gd name="connsiteX7" fmla="*/ 9117597 w 9145786"/>
              <a:gd name="connsiteY7" fmla="*/ 155939 h 788430"/>
              <a:gd name="connsiteX8" fmla="*/ 4536982 w 9145786"/>
              <a:gd name="connsiteY8" fmla="*/ 0 h 788430"/>
              <a:gd name="connsiteX9" fmla="*/ 31771 w 9145786"/>
              <a:gd name="connsiteY9" fmla="*/ 145627 h 788430"/>
              <a:gd name="connsiteX10" fmla="*/ 0 w 9145786"/>
              <a:gd name="connsiteY10" fmla="*/ 149972 h 788430"/>
              <a:gd name="connsiteX11" fmla="*/ 0 w 9145786"/>
              <a:gd name="connsiteY11" fmla="*/ 443872 h 788430"/>
              <a:gd name="connsiteX12" fmla="*/ 1786 w 9145786"/>
              <a:gd name="connsiteY12" fmla="*/ 443872 h 788430"/>
              <a:gd name="connsiteX13" fmla="*/ 1786 w 9145786"/>
              <a:gd name="connsiteY13" fmla="*/ 536638 h 788430"/>
              <a:gd name="connsiteX14" fmla="*/ 0 w 9145786"/>
              <a:gd name="connsiteY14" fmla="*/ 536638 h 78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788430">
                <a:moveTo>
                  <a:pt x="0" y="788430"/>
                </a:moveTo>
                <a:lnTo>
                  <a:pt x="9145786" y="788430"/>
                </a:lnTo>
                <a:lnTo>
                  <a:pt x="9145786" y="735422"/>
                </a:lnTo>
                <a:lnTo>
                  <a:pt x="9145786" y="536638"/>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536638"/>
                </a:lnTo>
                <a:lnTo>
                  <a:pt x="0" y="5366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14884" y="887820"/>
            <a:ext cx="8714232" cy="3813826"/>
          </a:xfrm>
          <a:prstGeom prst="rect">
            <a:avLst/>
          </a:prstGeom>
        </p:spPr>
        <p:txBody>
          <a:bodyPr/>
          <a:lstStyle>
            <a:lvl1pPr>
              <a:defRPr sz="2400" baseline="0">
                <a:solidFill>
                  <a:schemeClr val="bg2"/>
                </a:solidFill>
                <a:latin typeface="Calibri" charset="0"/>
                <a:ea typeface="Calibri" charset="0"/>
                <a:cs typeface="Calibri" charset="0"/>
              </a:defRPr>
            </a:lvl1pPr>
            <a:lvl2pPr>
              <a:defRPr sz="2200"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Slide content goes here and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0" y="99390"/>
            <a:ext cx="9144000" cy="435780"/>
          </a:xfrm>
          <a:prstGeom prst="rect">
            <a:avLst/>
          </a:prstGeom>
        </p:spPr>
        <p:txBody>
          <a:bodyPr lIns="0" tIns="0" rIns="0" bIns="0" anchor="t" anchorCtr="0">
            <a:noAutofit/>
          </a:bodyPr>
          <a:lstStyle>
            <a:lvl1pPr algn="ctr">
              <a:lnSpc>
                <a:spcPts val="4000"/>
              </a:lnSpc>
              <a:defRPr sz="4500" b="1" i="0" baseline="0">
                <a:solidFill>
                  <a:schemeClr val="bg1"/>
                </a:solidFill>
                <a:latin typeface="Calibri" panose="020F0502020204030204" pitchFamily="34" charset="0"/>
                <a:cs typeface="Calibri" panose="020F0502020204030204" pitchFamily="34" charset="0"/>
              </a:defRPr>
            </a:lvl1pPr>
          </a:lstStyle>
          <a:p>
            <a:r>
              <a:rPr lang="en-US" dirty="0"/>
              <a:t>Slide title goes here and here</a:t>
            </a:r>
          </a:p>
        </p:txBody>
      </p:sp>
      <p:sp>
        <p:nvSpPr>
          <p:cNvPr id="3" name="TextBox 2">
            <a:extLst>
              <a:ext uri="{FF2B5EF4-FFF2-40B4-BE49-F238E27FC236}">
                <a16:creationId xmlns:a16="http://schemas.microsoft.com/office/drawing/2014/main" id="{4C28AD3B-4AAA-8A49-B873-F4268B379BB8}"/>
              </a:ext>
            </a:extLst>
          </p:cNvPr>
          <p:cNvSpPr txBox="1"/>
          <p:nvPr userDrawn="1"/>
        </p:nvSpPr>
        <p:spPr>
          <a:xfrm>
            <a:off x="1676400" y="-924560"/>
            <a:ext cx="0" cy="0"/>
          </a:xfrm>
          <a:prstGeom prst="rect">
            <a:avLst/>
          </a:prstGeom>
        </p:spPr>
        <p:txBody>
          <a:bodyPr wrap="none" lIns="0" tIns="0" rIns="0" bIns="0" rtlCol="0" anchor="t" anchorCtr="0">
            <a:noAutofit/>
          </a:bodyPr>
          <a:lstStyle/>
          <a:p>
            <a:pPr algn="l"/>
            <a:endParaRPr lang="en-US" sz="3000" b="0" dirty="0">
              <a:solidFill>
                <a:schemeClr val="accent5"/>
              </a:solidFill>
            </a:endParaRPr>
          </a:p>
        </p:txBody>
      </p:sp>
    </p:spTree>
    <p:extLst>
      <p:ext uri="{BB962C8B-B14F-4D97-AF65-F5344CB8AC3E}">
        <p14:creationId xmlns:p14="http://schemas.microsoft.com/office/powerpoint/2010/main" val="198106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HEADER SECTION TITL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A398E6A-8F20-5E4C-9026-6AC68A4B481E}"/>
              </a:ext>
            </a:extLst>
          </p:cNvPr>
          <p:cNvSpPr/>
          <p:nvPr userDrawn="1"/>
        </p:nvSpPr>
        <p:spPr>
          <a:xfrm flipV="1">
            <a:off x="-1786" y="0"/>
            <a:ext cx="9145786" cy="914323"/>
          </a:xfrm>
          <a:custGeom>
            <a:avLst/>
            <a:gdLst>
              <a:gd name="connsiteX0" fmla="*/ 0 w 9145786"/>
              <a:gd name="connsiteY0" fmla="*/ 914323 h 914323"/>
              <a:gd name="connsiteX1" fmla="*/ 9145786 w 9145786"/>
              <a:gd name="connsiteY1" fmla="*/ 914323 h 914323"/>
              <a:gd name="connsiteX2" fmla="*/ 9145786 w 9145786"/>
              <a:gd name="connsiteY2" fmla="*/ 874568 h 914323"/>
              <a:gd name="connsiteX3" fmla="*/ 9145786 w 9145786"/>
              <a:gd name="connsiteY3" fmla="*/ 655906 h 914323"/>
              <a:gd name="connsiteX4" fmla="*/ 9145786 w 9145786"/>
              <a:gd name="connsiteY4" fmla="*/ 215822 h 914323"/>
              <a:gd name="connsiteX5" fmla="*/ 9141740 w 9145786"/>
              <a:gd name="connsiteY5" fmla="*/ 215822 h 914323"/>
              <a:gd name="connsiteX6" fmla="*/ 9141740 w 9145786"/>
              <a:gd name="connsiteY6" fmla="*/ 159873 h 914323"/>
              <a:gd name="connsiteX7" fmla="*/ 9117597 w 9145786"/>
              <a:gd name="connsiteY7" fmla="*/ 155939 h 914323"/>
              <a:gd name="connsiteX8" fmla="*/ 4536982 w 9145786"/>
              <a:gd name="connsiteY8" fmla="*/ 0 h 914323"/>
              <a:gd name="connsiteX9" fmla="*/ 31771 w 9145786"/>
              <a:gd name="connsiteY9" fmla="*/ 145627 h 914323"/>
              <a:gd name="connsiteX10" fmla="*/ 0 w 9145786"/>
              <a:gd name="connsiteY10" fmla="*/ 149972 h 914323"/>
              <a:gd name="connsiteX11" fmla="*/ 0 w 9145786"/>
              <a:gd name="connsiteY11" fmla="*/ 443872 h 914323"/>
              <a:gd name="connsiteX12" fmla="*/ 1786 w 9145786"/>
              <a:gd name="connsiteY12" fmla="*/ 443872 h 914323"/>
              <a:gd name="connsiteX13" fmla="*/ 1786 w 9145786"/>
              <a:gd name="connsiteY13" fmla="*/ 655906 h 914323"/>
              <a:gd name="connsiteX14" fmla="*/ 0 w 9145786"/>
              <a:gd name="connsiteY14" fmla="*/ 655906 h 91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914323">
                <a:moveTo>
                  <a:pt x="0" y="914323"/>
                </a:moveTo>
                <a:lnTo>
                  <a:pt x="9145786" y="914323"/>
                </a:lnTo>
                <a:lnTo>
                  <a:pt x="9145786" y="874568"/>
                </a:lnTo>
                <a:lnTo>
                  <a:pt x="9145786" y="655906"/>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655906"/>
                </a:lnTo>
                <a:lnTo>
                  <a:pt x="0" y="655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52523"/>
            <a:ext cx="9144000" cy="435780"/>
          </a:xfrm>
          <a:prstGeom prst="rect">
            <a:avLst/>
          </a:prstGeom>
        </p:spPr>
        <p:txBody>
          <a:bodyPr lIns="0" tIns="0" rIns="0" bIns="0" anchor="t" anchorCtr="0">
            <a:noAutofit/>
          </a:bodyPr>
          <a:lstStyle>
            <a:lvl1pPr algn="ctr">
              <a:lnSpc>
                <a:spcPts val="4000"/>
              </a:lnSpc>
              <a:defRPr sz="4500" b="1" i="0" baseline="0">
                <a:solidFill>
                  <a:schemeClr val="bg1"/>
                </a:solidFill>
                <a:latin typeface="Calibri" panose="020F0502020204030204" pitchFamily="34" charset="0"/>
                <a:cs typeface="Calibri" panose="020F0502020204030204" pitchFamily="34" charset="0"/>
              </a:defRPr>
            </a:lvl1pPr>
          </a:lstStyle>
          <a:p>
            <a:r>
              <a:rPr lang="en-US" dirty="0"/>
              <a:t>Slide title goes here and here</a:t>
            </a:r>
          </a:p>
        </p:txBody>
      </p:sp>
      <p:sp>
        <p:nvSpPr>
          <p:cNvPr id="5" name="Text Placeholder 4">
            <a:extLst>
              <a:ext uri="{FF2B5EF4-FFF2-40B4-BE49-F238E27FC236}">
                <a16:creationId xmlns:a16="http://schemas.microsoft.com/office/drawing/2014/main" id="{AB58AE57-8841-134F-B9CD-19BFAD26936A}"/>
              </a:ext>
            </a:extLst>
          </p:cNvPr>
          <p:cNvSpPr>
            <a:spLocks noGrp="1"/>
          </p:cNvSpPr>
          <p:nvPr>
            <p:ph type="body" sz="quarter" idx="10" hasCustomPrompt="1"/>
          </p:nvPr>
        </p:nvSpPr>
        <p:spPr>
          <a:xfrm>
            <a:off x="-1588" y="0"/>
            <a:ext cx="9145588" cy="331788"/>
          </a:xfrm>
          <a:prstGeom prst="rect">
            <a:avLst/>
          </a:prstGeom>
        </p:spPr>
        <p:txBody>
          <a:bodyPr/>
          <a:lstStyle>
            <a:lvl1pPr algn="ctr">
              <a:defRPr sz="1200" b="0" i="0">
                <a:solidFill>
                  <a:schemeClr val="accent5"/>
                </a:solidFill>
                <a:latin typeface="Calibri" panose="020F0502020204030204" pitchFamily="34" charset="0"/>
                <a:cs typeface="Calibri" panose="020F0502020204030204" pitchFamily="34" charset="0"/>
              </a:defRPr>
            </a:lvl1pPr>
          </a:lstStyle>
          <a:p>
            <a:pPr lvl="0"/>
            <a:r>
              <a:rPr lang="en-US" dirty="0"/>
              <a:t>Section title goes here and here and here</a:t>
            </a:r>
          </a:p>
        </p:txBody>
      </p:sp>
      <p:sp>
        <p:nvSpPr>
          <p:cNvPr id="15" name="Content Placeholder 2">
            <a:extLst>
              <a:ext uri="{FF2B5EF4-FFF2-40B4-BE49-F238E27FC236}">
                <a16:creationId xmlns:a16="http://schemas.microsoft.com/office/drawing/2014/main" id="{C53A8644-B5D1-914F-9DD7-9C591AA0D1D9}"/>
              </a:ext>
            </a:extLst>
          </p:cNvPr>
          <p:cNvSpPr>
            <a:spLocks noGrp="1"/>
          </p:cNvSpPr>
          <p:nvPr>
            <p:ph sz="half" idx="1" hasCustomPrompt="1"/>
          </p:nvPr>
        </p:nvSpPr>
        <p:spPr>
          <a:xfrm>
            <a:off x="214884" y="1020416"/>
            <a:ext cx="8714232" cy="3681229"/>
          </a:xfrm>
          <a:prstGeom prst="rect">
            <a:avLst/>
          </a:prstGeom>
        </p:spPr>
        <p:txBody>
          <a:bodyPr/>
          <a:lstStyle>
            <a:lvl1pPr>
              <a:defRPr sz="2400" baseline="0">
                <a:solidFill>
                  <a:schemeClr val="bg2"/>
                </a:solidFill>
                <a:latin typeface="Calibri" charset="0"/>
                <a:ea typeface="Calibri" charset="0"/>
                <a:cs typeface="Calibri" charset="0"/>
              </a:defRPr>
            </a:lvl1pPr>
            <a:lvl2pPr>
              <a:defRPr sz="2200"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Slide content goes here and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379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HEADER">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7636171-E98A-9B45-9C8D-FCAF1C51F461}"/>
              </a:ext>
            </a:extLst>
          </p:cNvPr>
          <p:cNvSpPr/>
          <p:nvPr userDrawn="1"/>
        </p:nvSpPr>
        <p:spPr>
          <a:xfrm flipV="1">
            <a:off x="-1790" y="-1"/>
            <a:ext cx="9145790" cy="1243446"/>
          </a:xfrm>
          <a:custGeom>
            <a:avLst/>
            <a:gdLst>
              <a:gd name="connsiteX0" fmla="*/ 0 w 9145790"/>
              <a:gd name="connsiteY0" fmla="*/ 1243446 h 1243446"/>
              <a:gd name="connsiteX1" fmla="*/ 9145790 w 9145790"/>
              <a:gd name="connsiteY1" fmla="*/ 1243446 h 1243446"/>
              <a:gd name="connsiteX2" fmla="*/ 9145790 w 9145790"/>
              <a:gd name="connsiteY2" fmla="*/ 1011532 h 1243446"/>
              <a:gd name="connsiteX3" fmla="*/ 9145788 w 9145790"/>
              <a:gd name="connsiteY3" fmla="*/ 1011532 h 1243446"/>
              <a:gd name="connsiteX4" fmla="*/ 9145788 w 9145790"/>
              <a:gd name="connsiteY4" fmla="*/ 914322 h 1243446"/>
              <a:gd name="connsiteX5" fmla="*/ 9145790 w 9145790"/>
              <a:gd name="connsiteY5" fmla="*/ 914322 h 1243446"/>
              <a:gd name="connsiteX6" fmla="*/ 9145790 w 9145790"/>
              <a:gd name="connsiteY6" fmla="*/ 215822 h 1243446"/>
              <a:gd name="connsiteX7" fmla="*/ 9141744 w 9145790"/>
              <a:gd name="connsiteY7" fmla="*/ 215822 h 1243446"/>
              <a:gd name="connsiteX8" fmla="*/ 9141744 w 9145790"/>
              <a:gd name="connsiteY8" fmla="*/ 159873 h 1243446"/>
              <a:gd name="connsiteX9" fmla="*/ 9117601 w 9145790"/>
              <a:gd name="connsiteY9" fmla="*/ 155939 h 1243446"/>
              <a:gd name="connsiteX10" fmla="*/ 4536986 w 9145790"/>
              <a:gd name="connsiteY10" fmla="*/ 0 h 1243446"/>
              <a:gd name="connsiteX11" fmla="*/ 31775 w 9145790"/>
              <a:gd name="connsiteY11" fmla="*/ 145627 h 1243446"/>
              <a:gd name="connsiteX12" fmla="*/ 4 w 9145790"/>
              <a:gd name="connsiteY12" fmla="*/ 149972 h 1243446"/>
              <a:gd name="connsiteX13" fmla="*/ 4 w 9145790"/>
              <a:gd name="connsiteY13" fmla="*/ 383222 h 1243446"/>
              <a:gd name="connsiteX14" fmla="*/ 0 w 9145790"/>
              <a:gd name="connsiteY14" fmla="*/ 383222 h 1243446"/>
              <a:gd name="connsiteX15" fmla="*/ 0 w 9145790"/>
              <a:gd name="connsiteY15" fmla="*/ 1011532 h 1243446"/>
              <a:gd name="connsiteX16" fmla="*/ 0 w 9145790"/>
              <a:gd name="connsiteY16" fmla="*/ 1230194 h 12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5790" h="1243446">
                <a:moveTo>
                  <a:pt x="0" y="1243446"/>
                </a:moveTo>
                <a:lnTo>
                  <a:pt x="9145790" y="1243446"/>
                </a:lnTo>
                <a:lnTo>
                  <a:pt x="9145790" y="1011532"/>
                </a:lnTo>
                <a:lnTo>
                  <a:pt x="9145788" y="1011532"/>
                </a:lnTo>
                <a:lnTo>
                  <a:pt x="9145788" y="914322"/>
                </a:lnTo>
                <a:lnTo>
                  <a:pt x="9145790" y="914322"/>
                </a:lnTo>
                <a:lnTo>
                  <a:pt x="9145790" y="215822"/>
                </a:lnTo>
                <a:lnTo>
                  <a:pt x="9141744" y="215822"/>
                </a:lnTo>
                <a:lnTo>
                  <a:pt x="9141744" y="159873"/>
                </a:lnTo>
                <a:lnTo>
                  <a:pt x="9117601" y="155939"/>
                </a:lnTo>
                <a:cubicBezTo>
                  <a:pt x="8510343" y="65596"/>
                  <a:pt x="6689212" y="0"/>
                  <a:pt x="4536986" y="0"/>
                </a:cubicBezTo>
                <a:cubicBezTo>
                  <a:pt x="2467538" y="0"/>
                  <a:pt x="704206" y="60647"/>
                  <a:pt x="31775" y="145627"/>
                </a:cubicBezTo>
                <a:lnTo>
                  <a:pt x="4" y="149972"/>
                </a:lnTo>
                <a:lnTo>
                  <a:pt x="4" y="383222"/>
                </a:lnTo>
                <a:lnTo>
                  <a:pt x="0" y="383222"/>
                </a:lnTo>
                <a:lnTo>
                  <a:pt x="0" y="1011532"/>
                </a:lnTo>
                <a:lnTo>
                  <a:pt x="0" y="12301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94B9523-674F-3147-97F4-9F7B0ECF8BD0}"/>
              </a:ext>
            </a:extLst>
          </p:cNvPr>
          <p:cNvSpPr>
            <a:spLocks noGrp="1"/>
          </p:cNvSpPr>
          <p:nvPr userDrawn="1">
            <p:ph type="title" hasCustomPrompt="1"/>
          </p:nvPr>
        </p:nvSpPr>
        <p:spPr>
          <a:xfrm>
            <a:off x="-1790" y="99390"/>
            <a:ext cx="9145790" cy="913633"/>
          </a:xfrm>
          <a:prstGeom prst="rect">
            <a:avLst/>
          </a:prstGeom>
        </p:spPr>
        <p:txBody>
          <a:bodyPr lIns="0" tIns="0" rIns="0" bIns="0" anchor="t" anchorCtr="0">
            <a:noAutofit/>
          </a:bodyPr>
          <a:lstStyle>
            <a:lvl1pPr algn="ctr">
              <a:lnSpc>
                <a:spcPts val="4000"/>
              </a:lnSpc>
              <a:defRPr sz="4500" b="1" i="0" baseline="0">
                <a:solidFill>
                  <a:schemeClr val="bg1"/>
                </a:solidFill>
                <a:latin typeface="Calibri" panose="020F0502020204030204" pitchFamily="34" charset="0"/>
                <a:cs typeface="Calibri" panose="020F0502020204030204" pitchFamily="34" charset="0"/>
              </a:defRPr>
            </a:lvl1pPr>
          </a:lstStyle>
          <a:p>
            <a:r>
              <a:rPr lang="en-US" dirty="0"/>
              <a:t>Slide title goes here and here </a:t>
            </a:r>
            <a:br>
              <a:rPr lang="en-US" dirty="0"/>
            </a:br>
            <a:r>
              <a:rPr lang="en-US" dirty="0"/>
              <a:t>and here and here</a:t>
            </a:r>
          </a:p>
        </p:txBody>
      </p:sp>
      <p:sp>
        <p:nvSpPr>
          <p:cNvPr id="16" name="Content Placeholder 2">
            <a:extLst>
              <a:ext uri="{FF2B5EF4-FFF2-40B4-BE49-F238E27FC236}">
                <a16:creationId xmlns:a16="http://schemas.microsoft.com/office/drawing/2014/main" id="{63D98CC3-577F-CB4D-A03A-5CE80AE1D375}"/>
              </a:ext>
            </a:extLst>
          </p:cNvPr>
          <p:cNvSpPr>
            <a:spLocks noGrp="1"/>
          </p:cNvSpPr>
          <p:nvPr>
            <p:ph sz="half" idx="1" hasCustomPrompt="1"/>
          </p:nvPr>
        </p:nvSpPr>
        <p:spPr>
          <a:xfrm>
            <a:off x="214884" y="1342836"/>
            <a:ext cx="8714232" cy="3358809"/>
          </a:xfrm>
          <a:prstGeom prst="rect">
            <a:avLst/>
          </a:prstGeom>
        </p:spPr>
        <p:txBody>
          <a:bodyPr/>
          <a:lstStyle>
            <a:lvl1pPr>
              <a:defRPr sz="2400" baseline="0">
                <a:solidFill>
                  <a:schemeClr val="bg2"/>
                </a:solidFill>
                <a:latin typeface="Calibri" charset="0"/>
                <a:ea typeface="Calibri" charset="0"/>
                <a:cs typeface="Calibri" charset="0"/>
              </a:defRPr>
            </a:lvl1pPr>
            <a:lvl2pPr>
              <a:defRPr sz="2200"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Slide content goes here and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10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SECTION TITL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6508A4A-4C4C-3945-93A3-E013C609051A}"/>
              </a:ext>
            </a:extLst>
          </p:cNvPr>
          <p:cNvSpPr/>
          <p:nvPr userDrawn="1"/>
        </p:nvSpPr>
        <p:spPr>
          <a:xfrm flipV="1">
            <a:off x="-1790" y="0"/>
            <a:ext cx="9145790" cy="1448851"/>
          </a:xfrm>
          <a:custGeom>
            <a:avLst/>
            <a:gdLst>
              <a:gd name="connsiteX0" fmla="*/ 0 w 9145790"/>
              <a:gd name="connsiteY0" fmla="*/ 1448851 h 1448851"/>
              <a:gd name="connsiteX1" fmla="*/ 9145588 w 9145790"/>
              <a:gd name="connsiteY1" fmla="*/ 1448851 h 1448851"/>
              <a:gd name="connsiteX2" fmla="*/ 9145588 w 9145790"/>
              <a:gd name="connsiteY2" fmla="*/ 1375966 h 1448851"/>
              <a:gd name="connsiteX3" fmla="*/ 9145788 w 9145790"/>
              <a:gd name="connsiteY3" fmla="*/ 1375966 h 1448851"/>
              <a:gd name="connsiteX4" fmla="*/ 9145788 w 9145790"/>
              <a:gd name="connsiteY4" fmla="*/ 914322 h 1448851"/>
              <a:gd name="connsiteX5" fmla="*/ 9145790 w 9145790"/>
              <a:gd name="connsiteY5" fmla="*/ 914322 h 1448851"/>
              <a:gd name="connsiteX6" fmla="*/ 9145790 w 9145790"/>
              <a:gd name="connsiteY6" fmla="*/ 215822 h 1448851"/>
              <a:gd name="connsiteX7" fmla="*/ 9141744 w 9145790"/>
              <a:gd name="connsiteY7" fmla="*/ 215822 h 1448851"/>
              <a:gd name="connsiteX8" fmla="*/ 9141744 w 9145790"/>
              <a:gd name="connsiteY8" fmla="*/ 159873 h 1448851"/>
              <a:gd name="connsiteX9" fmla="*/ 9117601 w 9145790"/>
              <a:gd name="connsiteY9" fmla="*/ 155939 h 1448851"/>
              <a:gd name="connsiteX10" fmla="*/ 4536986 w 9145790"/>
              <a:gd name="connsiteY10" fmla="*/ 0 h 1448851"/>
              <a:gd name="connsiteX11" fmla="*/ 31775 w 9145790"/>
              <a:gd name="connsiteY11" fmla="*/ 145627 h 1448851"/>
              <a:gd name="connsiteX12" fmla="*/ 4 w 9145790"/>
              <a:gd name="connsiteY12" fmla="*/ 149972 h 1448851"/>
              <a:gd name="connsiteX13" fmla="*/ 4 w 9145790"/>
              <a:gd name="connsiteY13" fmla="*/ 383222 h 1448851"/>
              <a:gd name="connsiteX14" fmla="*/ 0 w 9145790"/>
              <a:gd name="connsiteY14" fmla="*/ 383222 h 1448851"/>
              <a:gd name="connsiteX15" fmla="*/ 0 w 9145790"/>
              <a:gd name="connsiteY15" fmla="*/ 1190434 h 1448851"/>
              <a:gd name="connsiteX16" fmla="*/ 0 w 9145790"/>
              <a:gd name="connsiteY16" fmla="*/ 1375966 h 144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5790" h="1448851">
                <a:moveTo>
                  <a:pt x="0" y="1448851"/>
                </a:moveTo>
                <a:lnTo>
                  <a:pt x="9145588" y="1448851"/>
                </a:lnTo>
                <a:lnTo>
                  <a:pt x="9145588" y="1375966"/>
                </a:lnTo>
                <a:lnTo>
                  <a:pt x="9145788" y="1375966"/>
                </a:lnTo>
                <a:lnTo>
                  <a:pt x="9145788" y="914322"/>
                </a:lnTo>
                <a:lnTo>
                  <a:pt x="9145790" y="914322"/>
                </a:lnTo>
                <a:lnTo>
                  <a:pt x="9145790" y="215822"/>
                </a:lnTo>
                <a:lnTo>
                  <a:pt x="9141744" y="215822"/>
                </a:lnTo>
                <a:lnTo>
                  <a:pt x="9141744" y="159873"/>
                </a:lnTo>
                <a:lnTo>
                  <a:pt x="9117601" y="155939"/>
                </a:lnTo>
                <a:cubicBezTo>
                  <a:pt x="8510343" y="65596"/>
                  <a:pt x="6689212" y="0"/>
                  <a:pt x="4536986" y="0"/>
                </a:cubicBezTo>
                <a:cubicBezTo>
                  <a:pt x="2467538" y="0"/>
                  <a:pt x="704206" y="60647"/>
                  <a:pt x="31775" y="145627"/>
                </a:cubicBezTo>
                <a:lnTo>
                  <a:pt x="4" y="149972"/>
                </a:lnTo>
                <a:lnTo>
                  <a:pt x="4" y="383222"/>
                </a:lnTo>
                <a:lnTo>
                  <a:pt x="0" y="383222"/>
                </a:lnTo>
                <a:lnTo>
                  <a:pt x="0" y="1190434"/>
                </a:lnTo>
                <a:lnTo>
                  <a:pt x="0" y="137596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6712CEE-DC86-9343-BB6B-2EA3F172D68D}"/>
              </a:ext>
            </a:extLst>
          </p:cNvPr>
          <p:cNvSpPr>
            <a:spLocks noGrp="1"/>
          </p:cNvSpPr>
          <p:nvPr>
            <p:ph type="title" hasCustomPrompt="1"/>
          </p:nvPr>
        </p:nvSpPr>
        <p:spPr>
          <a:xfrm>
            <a:off x="0" y="259149"/>
            <a:ext cx="9144000" cy="973302"/>
          </a:xfrm>
          <a:prstGeom prst="rect">
            <a:avLst/>
          </a:prstGeom>
        </p:spPr>
        <p:txBody>
          <a:bodyPr lIns="0" tIns="0" rIns="0" bIns="0" anchor="t" anchorCtr="0">
            <a:noAutofit/>
          </a:bodyPr>
          <a:lstStyle>
            <a:lvl1pPr algn="ctr">
              <a:lnSpc>
                <a:spcPts val="4000"/>
              </a:lnSpc>
              <a:defRPr sz="4500" b="1" i="0" baseline="0">
                <a:solidFill>
                  <a:schemeClr val="bg1"/>
                </a:solidFill>
                <a:latin typeface="Calibri" panose="020F0502020204030204" pitchFamily="34" charset="0"/>
                <a:cs typeface="Calibri" panose="020F0502020204030204" pitchFamily="34" charset="0"/>
              </a:defRPr>
            </a:lvl1pPr>
          </a:lstStyle>
          <a:p>
            <a:r>
              <a:rPr lang="en-US" dirty="0"/>
              <a:t>Slide title goes here and here</a:t>
            </a:r>
            <a:br>
              <a:rPr lang="en-US" dirty="0"/>
            </a:br>
            <a:r>
              <a:rPr lang="en-US" dirty="0"/>
              <a:t>and here and here</a:t>
            </a:r>
          </a:p>
        </p:txBody>
      </p:sp>
      <p:sp>
        <p:nvSpPr>
          <p:cNvPr id="9" name="Text Placeholder 4">
            <a:extLst>
              <a:ext uri="{FF2B5EF4-FFF2-40B4-BE49-F238E27FC236}">
                <a16:creationId xmlns:a16="http://schemas.microsoft.com/office/drawing/2014/main" id="{6EF92070-0F06-8A4D-BF0A-DA6317E4E8F4}"/>
              </a:ext>
            </a:extLst>
          </p:cNvPr>
          <p:cNvSpPr>
            <a:spLocks noGrp="1"/>
          </p:cNvSpPr>
          <p:nvPr>
            <p:ph type="body" sz="quarter" idx="10" hasCustomPrompt="1"/>
          </p:nvPr>
        </p:nvSpPr>
        <p:spPr>
          <a:xfrm>
            <a:off x="-1588" y="0"/>
            <a:ext cx="9145588" cy="331788"/>
          </a:xfrm>
          <a:prstGeom prst="rect">
            <a:avLst/>
          </a:prstGeom>
        </p:spPr>
        <p:txBody>
          <a:bodyPr/>
          <a:lstStyle>
            <a:lvl1pPr algn="ctr">
              <a:defRPr sz="1200" b="0" i="0">
                <a:solidFill>
                  <a:schemeClr val="accent5"/>
                </a:solidFill>
                <a:latin typeface="Calibri" panose="020F0502020204030204" pitchFamily="34" charset="0"/>
                <a:cs typeface="Calibri" panose="020F0502020204030204" pitchFamily="34" charset="0"/>
              </a:defRPr>
            </a:lvl1pPr>
          </a:lstStyle>
          <a:p>
            <a:pPr lvl="0"/>
            <a:r>
              <a:rPr lang="en-US" dirty="0"/>
              <a:t>Section title goes here and here and here</a:t>
            </a:r>
          </a:p>
        </p:txBody>
      </p:sp>
      <p:sp>
        <p:nvSpPr>
          <p:cNvPr id="12" name="Content Placeholder 2">
            <a:extLst>
              <a:ext uri="{FF2B5EF4-FFF2-40B4-BE49-F238E27FC236}">
                <a16:creationId xmlns:a16="http://schemas.microsoft.com/office/drawing/2014/main" id="{F0ABE92B-9B81-BA4E-9F9A-5FB7DC904059}"/>
              </a:ext>
            </a:extLst>
          </p:cNvPr>
          <p:cNvSpPr>
            <a:spLocks noGrp="1"/>
          </p:cNvSpPr>
          <p:nvPr>
            <p:ph sz="half" idx="1" hasCustomPrompt="1"/>
          </p:nvPr>
        </p:nvSpPr>
        <p:spPr>
          <a:xfrm>
            <a:off x="214884" y="1577009"/>
            <a:ext cx="8714232" cy="3124636"/>
          </a:xfrm>
          <a:prstGeom prst="rect">
            <a:avLst/>
          </a:prstGeom>
        </p:spPr>
        <p:txBody>
          <a:bodyPr/>
          <a:lstStyle>
            <a:lvl1pPr>
              <a:defRPr sz="2400" baseline="0">
                <a:solidFill>
                  <a:schemeClr val="bg2"/>
                </a:solidFill>
                <a:latin typeface="Calibri" charset="0"/>
                <a:ea typeface="Calibri" charset="0"/>
                <a:cs typeface="Calibri" charset="0"/>
              </a:defRPr>
            </a:lvl1pPr>
            <a:lvl2pPr>
              <a:defRPr sz="2200"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Slide content goes here and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09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995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EE8B60-6F48-B04E-B244-10B47537860F}"/>
              </a:ext>
            </a:extLst>
          </p:cNvPr>
          <p:cNvSpPr txBox="1"/>
          <p:nvPr userDrawn="1"/>
        </p:nvSpPr>
        <p:spPr>
          <a:xfrm>
            <a:off x="3661068" y="4976939"/>
            <a:ext cx="1821864" cy="123111"/>
          </a:xfrm>
          <a:prstGeom prst="rect">
            <a:avLst/>
          </a:prstGeom>
          <a:noFill/>
        </p:spPr>
        <p:txBody>
          <a:bodyPr wrap="square" lIns="0" tIns="0" rIns="0" bIns="0" rtlCol="0">
            <a:spAutoFit/>
          </a:bodyPr>
          <a:lstStyle/>
          <a:p>
            <a:pPr algn="r"/>
            <a:r>
              <a:rPr lang="en-US" sz="800" b="0" i="0" baseline="0" dirty="0">
                <a:solidFill>
                  <a:schemeClr val="bg1">
                    <a:lumMod val="85000"/>
                  </a:schemeClr>
                </a:solidFill>
                <a:effectLst/>
                <a:latin typeface="Calibri Light" charset="0"/>
              </a:rPr>
              <a:t>© </a:t>
            </a:r>
            <a:r>
              <a:rPr lang="is-IS" sz="800" b="0" i="0" baseline="0" dirty="0">
                <a:solidFill>
                  <a:schemeClr val="bg1">
                    <a:lumMod val="85000"/>
                  </a:schemeClr>
                </a:solidFill>
                <a:effectLst/>
                <a:latin typeface="Calibri Light" charset="0"/>
              </a:rPr>
              <a:t>2020</a:t>
            </a:r>
            <a:r>
              <a:rPr lang="en-US" sz="800" b="0" i="0" baseline="0" dirty="0">
                <a:solidFill>
                  <a:schemeClr val="bg1">
                    <a:lumMod val="85000"/>
                  </a:schemeClr>
                </a:solidFill>
                <a:effectLst/>
                <a:latin typeface="Calibri Light" charset="0"/>
              </a:rPr>
              <a:t> Tivity Health, Inc. All rights reserved.</a:t>
            </a:r>
          </a:p>
        </p:txBody>
      </p:sp>
      <p:sp>
        <p:nvSpPr>
          <p:cNvPr id="9" name="TextBox 8">
            <a:extLst>
              <a:ext uri="{FF2B5EF4-FFF2-40B4-BE49-F238E27FC236}">
                <a16:creationId xmlns:a16="http://schemas.microsoft.com/office/drawing/2014/main" id="{287073E9-CBD9-0C45-BFD0-90A12038139D}"/>
              </a:ext>
            </a:extLst>
          </p:cNvPr>
          <p:cNvSpPr txBox="1"/>
          <p:nvPr userDrawn="1"/>
        </p:nvSpPr>
        <p:spPr>
          <a:xfrm>
            <a:off x="7342180" y="4903858"/>
            <a:ext cx="990600" cy="123111"/>
          </a:xfrm>
          <a:prstGeom prst="rect">
            <a:avLst/>
          </a:prstGeom>
          <a:noFill/>
        </p:spPr>
        <p:txBody>
          <a:bodyPr wrap="square" lIns="0" tIns="0" rIns="0" bIns="0" rtlCol="0">
            <a:spAutoFit/>
          </a:bodyPr>
          <a:lstStyle/>
          <a:p>
            <a:pPr algn="r"/>
            <a:fld id="{C3A7BBAF-790E-5B4F-9B59-0CF9EDCC8229}" type="slidenum">
              <a:rPr lang="en-US" sz="800" b="0" i="0" smtClean="0">
                <a:solidFill>
                  <a:schemeClr val="bg1">
                    <a:lumMod val="85000"/>
                  </a:schemeClr>
                </a:solidFill>
                <a:latin typeface="Calibri" panose="020F0502020204030204" pitchFamily="34" charset="0"/>
                <a:cs typeface="Calibri" panose="020F0502020204030204" pitchFamily="34" charset="0"/>
              </a:rPr>
              <a:t>‹#›</a:t>
            </a:fld>
            <a:endParaRPr lang="en-US" sz="800" b="0" i="0" dirty="0">
              <a:solidFill>
                <a:schemeClr val="bg1">
                  <a:lumMod val="85000"/>
                </a:schemeClr>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CE1F59DA-7FBE-1D4A-8BBA-8B7536A7621D}"/>
              </a:ext>
            </a:extLst>
          </p:cNvPr>
          <p:cNvCxnSpPr>
            <a:cxnSpLocks/>
          </p:cNvCxnSpPr>
          <p:nvPr userDrawn="1"/>
        </p:nvCxnSpPr>
        <p:spPr>
          <a:xfrm>
            <a:off x="8398103" y="4814605"/>
            <a:ext cx="0" cy="30161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4B1AFE8-F1EE-8D43-95DD-68B957256E2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35973" y="4754777"/>
            <a:ext cx="685800" cy="360027"/>
          </a:xfrm>
          <a:prstGeom prst="rect">
            <a:avLst/>
          </a:prstGeom>
        </p:spPr>
      </p:pic>
    </p:spTree>
    <p:extLst>
      <p:ext uri="{BB962C8B-B14F-4D97-AF65-F5344CB8AC3E}">
        <p14:creationId xmlns:p14="http://schemas.microsoft.com/office/powerpoint/2010/main" val="61684543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dt="0"/>
  <p:txStyles>
    <p:titleStyle>
      <a:lvl1pPr algn="l" defTabSz="914354" rtl="0" eaLnBrk="1" latinLnBrk="0" hangingPunct="1">
        <a:lnSpc>
          <a:spcPct val="90000"/>
        </a:lnSpc>
        <a:spcBef>
          <a:spcPct val="0"/>
        </a:spcBef>
        <a:buNone/>
        <a:defRPr sz="27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E896C6-7F37-CC4D-AA1A-89C15B0F926C}"/>
              </a:ext>
            </a:extLst>
          </p:cNvPr>
          <p:cNvSpPr txBox="1"/>
          <p:nvPr userDrawn="1"/>
        </p:nvSpPr>
        <p:spPr>
          <a:xfrm>
            <a:off x="7342180" y="4903858"/>
            <a:ext cx="990600" cy="123111"/>
          </a:xfrm>
          <a:prstGeom prst="rect">
            <a:avLst/>
          </a:prstGeom>
          <a:noFill/>
        </p:spPr>
        <p:txBody>
          <a:bodyPr wrap="square" lIns="0" tIns="0" rIns="0" bIns="0" rtlCol="0">
            <a:spAutoFit/>
          </a:bodyPr>
          <a:lstStyle/>
          <a:p>
            <a:pPr algn="r"/>
            <a:fld id="{D972483C-A7F5-4A46-B06D-04EE563E9ACA}" type="slidenum">
              <a:rPr lang="en-US" sz="800" b="0" i="0" smtClean="0">
                <a:solidFill>
                  <a:schemeClr val="bg1">
                    <a:lumMod val="85000"/>
                  </a:schemeClr>
                </a:solidFill>
                <a:latin typeface="Calibri" panose="020F0502020204030204" pitchFamily="34" charset="0"/>
                <a:cs typeface="Calibri" panose="020F0502020204030204" pitchFamily="34" charset="0"/>
              </a:rPr>
              <a:t>‹#›</a:t>
            </a:fld>
            <a:endParaRPr lang="en-US" sz="800" b="0" i="0" dirty="0">
              <a:solidFill>
                <a:schemeClr val="bg1">
                  <a:lumMod val="85000"/>
                </a:schemeClr>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975F625E-6368-304B-8517-46C86A55EB80}"/>
              </a:ext>
            </a:extLst>
          </p:cNvPr>
          <p:cNvCxnSpPr>
            <a:cxnSpLocks/>
          </p:cNvCxnSpPr>
          <p:nvPr userDrawn="1"/>
        </p:nvCxnSpPr>
        <p:spPr>
          <a:xfrm>
            <a:off x="8398103" y="4814605"/>
            <a:ext cx="0" cy="301619"/>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A1D980-FD7A-6949-8820-0EEBEB3C5B5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35973" y="4754777"/>
            <a:ext cx="685800" cy="360027"/>
          </a:xfrm>
          <a:prstGeom prst="rect">
            <a:avLst/>
          </a:prstGeom>
        </p:spPr>
      </p:pic>
      <p:sp>
        <p:nvSpPr>
          <p:cNvPr id="11" name="TextBox 10">
            <a:extLst>
              <a:ext uri="{FF2B5EF4-FFF2-40B4-BE49-F238E27FC236}">
                <a16:creationId xmlns:a16="http://schemas.microsoft.com/office/drawing/2014/main" id="{077FC19F-1618-5942-8E62-CD1109ABDC63}"/>
              </a:ext>
            </a:extLst>
          </p:cNvPr>
          <p:cNvSpPr txBox="1"/>
          <p:nvPr userDrawn="1"/>
        </p:nvSpPr>
        <p:spPr>
          <a:xfrm>
            <a:off x="77090" y="4976939"/>
            <a:ext cx="1821864" cy="123111"/>
          </a:xfrm>
          <a:prstGeom prst="rect">
            <a:avLst/>
          </a:prstGeom>
          <a:noFill/>
        </p:spPr>
        <p:txBody>
          <a:bodyPr wrap="square" lIns="0" tIns="0" rIns="0" bIns="0" rtlCol="0">
            <a:spAutoFit/>
          </a:bodyPr>
          <a:lstStyle/>
          <a:p>
            <a:pPr algn="r"/>
            <a:r>
              <a:rPr lang="en-US" sz="800" b="0" i="0" baseline="0" dirty="0">
                <a:solidFill>
                  <a:schemeClr val="bg1">
                    <a:lumMod val="85000"/>
                  </a:schemeClr>
                </a:solidFill>
                <a:effectLst/>
                <a:latin typeface="Calibri Light" charset="0"/>
              </a:rPr>
              <a:t>© </a:t>
            </a:r>
            <a:r>
              <a:rPr lang="is-IS" sz="800" b="0" i="0" baseline="0" dirty="0">
                <a:solidFill>
                  <a:schemeClr val="bg1">
                    <a:lumMod val="85000"/>
                  </a:schemeClr>
                </a:solidFill>
                <a:effectLst/>
                <a:latin typeface="Calibri Light" charset="0"/>
              </a:rPr>
              <a:t>2020</a:t>
            </a:r>
            <a:r>
              <a:rPr lang="en-US" sz="800" b="0" i="0" baseline="0" dirty="0">
                <a:solidFill>
                  <a:schemeClr val="bg1">
                    <a:lumMod val="85000"/>
                  </a:schemeClr>
                </a:solidFill>
                <a:effectLst/>
                <a:latin typeface="Calibri Light" charset="0"/>
              </a:rPr>
              <a:t> Tivity Health, Inc. All rights reserved.</a:t>
            </a:r>
          </a:p>
        </p:txBody>
      </p:sp>
    </p:spTree>
    <p:extLst>
      <p:ext uri="{BB962C8B-B14F-4D97-AF65-F5344CB8AC3E}">
        <p14:creationId xmlns:p14="http://schemas.microsoft.com/office/powerpoint/2010/main" val="2159202732"/>
      </p:ext>
    </p:extLst>
  </p:cSld>
  <p:clrMap bg1="lt1" tx1="dk1" bg2="lt2" tx2="dk2" accent1="accent1" accent2="accent2" accent3="accent3" accent4="accent4" accent5="accent5" accent6="accent6" hlink="hlink" folHlink="folHlink"/>
  <p:sldLayoutIdLst>
    <p:sldLayoutId id="2147483780" r:id="rId1"/>
    <p:sldLayoutId id="2147483765" r:id="rId2"/>
    <p:sldLayoutId id="2147483799" r:id="rId3"/>
    <p:sldLayoutId id="2147483761" r:id="rId4"/>
    <p:sldLayoutId id="2147483798" r:id="rId5"/>
  </p:sldLayoutIdLst>
  <p:hf hdr="0" dt="0"/>
  <p:txStyles>
    <p:titleStyle>
      <a:lvl1pPr algn="l" defTabSz="914354" rtl="0" eaLnBrk="1" latinLnBrk="0" hangingPunct="1">
        <a:lnSpc>
          <a:spcPct val="90000"/>
        </a:lnSpc>
        <a:spcBef>
          <a:spcPct val="0"/>
        </a:spcBef>
        <a:buNone/>
        <a:defRPr sz="27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499687"/>
      </p:ext>
    </p:extLst>
  </p:cSld>
  <p:clrMap bg1="lt1" tx1="dk1" bg2="lt2" tx2="dk2" accent1="accent1" accent2="accent2" accent3="accent3" accent4="accent4" accent5="accent5" accent6="accent6" hlink="hlink" folHlink="folHlink"/>
  <p:sldLayoutIdLst>
    <p:sldLayoutId id="2147483795" r:id="rId1"/>
    <p:sldLayoutId id="2147483791" r:id="rId2"/>
    <p:sldLayoutId id="2147483796" r:id="rId3"/>
    <p:sldLayoutId id="2147483781" r:id="rId4"/>
  </p:sldLayoutIdLst>
  <p:hf hdr="0" dt="0"/>
  <p:txStyles>
    <p:titleStyle>
      <a:lvl1pPr algn="l" defTabSz="914354" rtl="0" eaLnBrk="1" latinLnBrk="0" hangingPunct="1">
        <a:lnSpc>
          <a:spcPct val="90000"/>
        </a:lnSpc>
        <a:spcBef>
          <a:spcPct val="0"/>
        </a:spcBef>
        <a:buNone/>
        <a:defRPr sz="27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compliance@tivityhealth.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9248-BFA4-0749-B390-CC527E557128}"/>
              </a:ext>
            </a:extLst>
          </p:cNvPr>
          <p:cNvSpPr>
            <a:spLocks noGrp="1"/>
          </p:cNvSpPr>
          <p:nvPr>
            <p:ph type="ctrTitle"/>
          </p:nvPr>
        </p:nvSpPr>
        <p:spPr>
          <a:xfrm>
            <a:off x="412817" y="844574"/>
            <a:ext cx="7785521" cy="1648292"/>
          </a:xfrm>
        </p:spPr>
        <p:txBody>
          <a:bodyPr/>
          <a:lstStyle/>
          <a:p>
            <a:r>
              <a:rPr lang="en-US" dirty="0"/>
              <a:t>Medicare </a:t>
            </a:r>
            <a:br>
              <a:rPr lang="en-US" dirty="0"/>
            </a:br>
            <a:r>
              <a:rPr lang="en-US" dirty="0"/>
              <a:t>Fraud, Waste and Abuse</a:t>
            </a:r>
          </a:p>
        </p:txBody>
      </p:sp>
      <p:sp>
        <p:nvSpPr>
          <p:cNvPr id="3" name="Title 3">
            <a:extLst>
              <a:ext uri="{FF2B5EF4-FFF2-40B4-BE49-F238E27FC236}">
                <a16:creationId xmlns:a16="http://schemas.microsoft.com/office/drawing/2014/main" id="{70C87BA3-9627-402E-911D-6FDACE45A160}"/>
              </a:ext>
            </a:extLst>
          </p:cNvPr>
          <p:cNvSpPr txBox="1">
            <a:spLocks/>
          </p:cNvSpPr>
          <p:nvPr/>
        </p:nvSpPr>
        <p:spPr>
          <a:xfrm>
            <a:off x="531059" y="2571750"/>
            <a:ext cx="1069141" cy="505292"/>
          </a:xfrm>
          <a:prstGeom prst="rect">
            <a:avLst/>
          </a:prstGeom>
        </p:spPr>
        <p:txBody>
          <a:bodyPr lIns="0" tIns="0" rIns="0" bIns="0" anchor="b">
            <a:noAutofit/>
          </a:bodyPr>
          <a:lstStyle>
            <a:lvl1pPr algn="l" defTabSz="914377" rtl="0" eaLnBrk="1" latinLnBrk="0" hangingPunct="1">
              <a:lnSpc>
                <a:spcPts val="5500"/>
              </a:lnSpc>
              <a:spcBef>
                <a:spcPct val="0"/>
              </a:spcBef>
              <a:buNone/>
              <a:defRPr sz="6000" b="1" i="0" kern="1200" baseline="0">
                <a:solidFill>
                  <a:schemeClr val="bg1"/>
                </a:solidFill>
                <a:latin typeface="Calibri" charset="0"/>
                <a:ea typeface="Calibri" charset="0"/>
                <a:cs typeface="Calibri" charset="0"/>
              </a:defRPr>
            </a:lvl1pPr>
          </a:lstStyle>
          <a:p>
            <a:r>
              <a:rPr lang="en-US" sz="3200" dirty="0"/>
              <a:t>2020</a:t>
            </a:r>
          </a:p>
        </p:txBody>
      </p:sp>
      <p:sp>
        <p:nvSpPr>
          <p:cNvPr id="4" name="TextBox 3">
            <a:extLst>
              <a:ext uri="{FF2B5EF4-FFF2-40B4-BE49-F238E27FC236}">
                <a16:creationId xmlns:a16="http://schemas.microsoft.com/office/drawing/2014/main" id="{889553FE-15DA-43A7-84B5-AD12B28FE1E6}"/>
              </a:ext>
            </a:extLst>
          </p:cNvPr>
          <p:cNvSpPr txBox="1"/>
          <p:nvPr/>
        </p:nvSpPr>
        <p:spPr>
          <a:xfrm>
            <a:off x="420700" y="4523982"/>
            <a:ext cx="7173604" cy="338554"/>
          </a:xfrm>
          <a:prstGeom prst="rect">
            <a:avLst/>
          </a:prstGeom>
          <a:noFill/>
        </p:spPr>
        <p:txBody>
          <a:bodyPr wrap="square" rtlCol="0">
            <a:spAutoFit/>
          </a:bodyPr>
          <a:lstStyle/>
          <a:p>
            <a:r>
              <a:rPr lang="en-US" sz="1600" dirty="0">
                <a:solidFill>
                  <a:schemeClr val="bg1"/>
                </a:solidFill>
              </a:rPr>
              <a:t>Please review the notes section of each slide for additional information and details.</a:t>
            </a:r>
          </a:p>
        </p:txBody>
      </p:sp>
    </p:spTree>
    <p:extLst>
      <p:ext uri="{BB962C8B-B14F-4D97-AF65-F5344CB8AC3E}">
        <p14:creationId xmlns:p14="http://schemas.microsoft.com/office/powerpoint/2010/main" val="332093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29D4B8-F4E7-9340-9274-552E4DFDFB6A}"/>
              </a:ext>
            </a:extLst>
          </p:cNvPr>
          <p:cNvGrpSpPr/>
          <p:nvPr/>
        </p:nvGrpSpPr>
        <p:grpSpPr>
          <a:xfrm>
            <a:off x="472965" y="441854"/>
            <a:ext cx="8566509" cy="4259792"/>
            <a:chOff x="-1" y="-1"/>
            <a:chExt cx="11240816" cy="5202609"/>
          </a:xfrm>
        </p:grpSpPr>
        <p:pic>
          <p:nvPicPr>
            <p:cNvPr id="4" name="Picture 3">
              <a:extLst>
                <a:ext uri="{FF2B5EF4-FFF2-40B4-BE49-F238E27FC236}">
                  <a16:creationId xmlns:a16="http://schemas.microsoft.com/office/drawing/2014/main" id="{0B33D698-622E-3B48-8D0B-B9A122BCD071}"/>
                </a:ext>
              </a:extLst>
            </p:cNvPr>
            <p:cNvPicPr>
              <a:picLocks noChangeAspect="1"/>
            </p:cNvPicPr>
            <p:nvPr/>
          </p:nvPicPr>
          <p:blipFill rotWithShape="1">
            <a:blip r:embed="rId3"/>
            <a:srcRect/>
            <a:stretch>
              <a:fillRect/>
            </a:stretch>
          </p:blipFill>
          <p:spPr>
            <a:xfrm>
              <a:off x="4695267" y="634561"/>
              <a:ext cx="6545548" cy="4568047"/>
            </a:xfrm>
            <a:prstGeom prst="rect">
              <a:avLst/>
            </a:prstGeom>
          </p:spPr>
        </p:pic>
        <p:sp>
          <p:nvSpPr>
            <p:cNvPr id="5" name="Freeform 4">
              <a:extLst>
                <a:ext uri="{FF2B5EF4-FFF2-40B4-BE49-F238E27FC236}">
                  <a16:creationId xmlns:a16="http://schemas.microsoft.com/office/drawing/2014/main" id="{2D5DC437-7824-5442-8E91-4246A868D37D}"/>
                </a:ext>
              </a:extLst>
            </p:cNvPr>
            <p:cNvSpPr/>
            <p:nvPr/>
          </p:nvSpPr>
          <p:spPr>
            <a:xfrm>
              <a:off x="-1" y="-1"/>
              <a:ext cx="6391248" cy="5152701"/>
            </a:xfrm>
            <a:custGeom>
              <a:avLst/>
              <a:gdLst>
                <a:gd name="connsiteX0" fmla="*/ 0 w 6391248"/>
                <a:gd name="connsiteY0" fmla="*/ 0 h 5152701"/>
                <a:gd name="connsiteX1" fmla="*/ 5166360 w 6391248"/>
                <a:gd name="connsiteY1" fmla="*/ 0 h 5152701"/>
                <a:gd name="connsiteX2" fmla="*/ 5166360 w 6391248"/>
                <a:gd name="connsiteY2" fmla="*/ 1 h 5152701"/>
                <a:gd name="connsiteX3" fmla="*/ 6391248 w 6391248"/>
                <a:gd name="connsiteY3" fmla="*/ 1 h 5152701"/>
                <a:gd name="connsiteX4" fmla="*/ 6324212 w 6391248"/>
                <a:gd name="connsiteY4" fmla="*/ 86965 h 5152701"/>
                <a:gd name="connsiteX5" fmla="*/ 5517105 w 6391248"/>
                <a:gd name="connsiteY5" fmla="*/ 2613395 h 5152701"/>
                <a:gd name="connsiteX6" fmla="*/ 6324212 w 6391248"/>
                <a:gd name="connsiteY6" fmla="*/ 5139826 h 5152701"/>
                <a:gd name="connsiteX7" fmla="*/ 6334137 w 6391248"/>
                <a:gd name="connsiteY7" fmla="*/ 5152701 h 5152701"/>
                <a:gd name="connsiteX8" fmla="*/ 1667933 w 6391248"/>
                <a:gd name="connsiteY8" fmla="*/ 5152701 h 5152701"/>
                <a:gd name="connsiteX9" fmla="*/ 1667933 w 6391248"/>
                <a:gd name="connsiteY9" fmla="*/ 5152699 h 5152701"/>
                <a:gd name="connsiteX10" fmla="*/ 0 w 6391248"/>
                <a:gd name="connsiteY10" fmla="*/ 5152699 h 51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48" h="5152701">
                  <a:moveTo>
                    <a:pt x="0" y="0"/>
                  </a:moveTo>
                  <a:lnTo>
                    <a:pt x="5166360" y="0"/>
                  </a:lnTo>
                  <a:lnTo>
                    <a:pt x="5166360" y="1"/>
                  </a:lnTo>
                  <a:lnTo>
                    <a:pt x="6391248" y="1"/>
                  </a:lnTo>
                  <a:lnTo>
                    <a:pt x="6324212" y="86965"/>
                  </a:lnTo>
                  <a:cubicBezTo>
                    <a:pt x="5819995" y="773525"/>
                    <a:pt x="5517105" y="1653712"/>
                    <a:pt x="5517105" y="2613395"/>
                  </a:cubicBezTo>
                  <a:cubicBezTo>
                    <a:pt x="5517105" y="3573079"/>
                    <a:pt x="5819995" y="4453266"/>
                    <a:pt x="6324212" y="5139826"/>
                  </a:cubicBezTo>
                  <a:lnTo>
                    <a:pt x="6334137" y="5152701"/>
                  </a:lnTo>
                  <a:lnTo>
                    <a:pt x="1667933" y="5152701"/>
                  </a:lnTo>
                  <a:lnTo>
                    <a:pt x="1667933" y="5152699"/>
                  </a:lnTo>
                  <a:lnTo>
                    <a:pt x="0" y="51526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Freeform 12">
            <a:extLst>
              <a:ext uri="{FF2B5EF4-FFF2-40B4-BE49-F238E27FC236}">
                <a16:creationId xmlns:a16="http://schemas.microsoft.com/office/drawing/2014/main" id="{A27EFCD6-CD56-054E-9B90-214DD5ACC059}"/>
              </a:ext>
            </a:extLst>
          </p:cNvPr>
          <p:cNvSpPr/>
          <p:nvPr/>
        </p:nvSpPr>
        <p:spPr>
          <a:xfrm flipV="1">
            <a:off x="-1786" y="-1"/>
            <a:ext cx="9145786" cy="788430"/>
          </a:xfrm>
          <a:custGeom>
            <a:avLst/>
            <a:gdLst>
              <a:gd name="connsiteX0" fmla="*/ 0 w 9145786"/>
              <a:gd name="connsiteY0" fmla="*/ 788430 h 788430"/>
              <a:gd name="connsiteX1" fmla="*/ 9145786 w 9145786"/>
              <a:gd name="connsiteY1" fmla="*/ 788430 h 788430"/>
              <a:gd name="connsiteX2" fmla="*/ 9145786 w 9145786"/>
              <a:gd name="connsiteY2" fmla="*/ 735422 h 788430"/>
              <a:gd name="connsiteX3" fmla="*/ 9145786 w 9145786"/>
              <a:gd name="connsiteY3" fmla="*/ 536638 h 788430"/>
              <a:gd name="connsiteX4" fmla="*/ 9145786 w 9145786"/>
              <a:gd name="connsiteY4" fmla="*/ 215822 h 788430"/>
              <a:gd name="connsiteX5" fmla="*/ 9141740 w 9145786"/>
              <a:gd name="connsiteY5" fmla="*/ 215822 h 788430"/>
              <a:gd name="connsiteX6" fmla="*/ 9141740 w 9145786"/>
              <a:gd name="connsiteY6" fmla="*/ 159873 h 788430"/>
              <a:gd name="connsiteX7" fmla="*/ 9117597 w 9145786"/>
              <a:gd name="connsiteY7" fmla="*/ 155939 h 788430"/>
              <a:gd name="connsiteX8" fmla="*/ 4536982 w 9145786"/>
              <a:gd name="connsiteY8" fmla="*/ 0 h 788430"/>
              <a:gd name="connsiteX9" fmla="*/ 31771 w 9145786"/>
              <a:gd name="connsiteY9" fmla="*/ 145627 h 788430"/>
              <a:gd name="connsiteX10" fmla="*/ 0 w 9145786"/>
              <a:gd name="connsiteY10" fmla="*/ 149972 h 788430"/>
              <a:gd name="connsiteX11" fmla="*/ 0 w 9145786"/>
              <a:gd name="connsiteY11" fmla="*/ 443872 h 788430"/>
              <a:gd name="connsiteX12" fmla="*/ 1786 w 9145786"/>
              <a:gd name="connsiteY12" fmla="*/ 443872 h 788430"/>
              <a:gd name="connsiteX13" fmla="*/ 1786 w 9145786"/>
              <a:gd name="connsiteY13" fmla="*/ 536638 h 788430"/>
              <a:gd name="connsiteX14" fmla="*/ 0 w 9145786"/>
              <a:gd name="connsiteY14" fmla="*/ 536638 h 78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788430">
                <a:moveTo>
                  <a:pt x="0" y="788430"/>
                </a:moveTo>
                <a:lnTo>
                  <a:pt x="9145786" y="788430"/>
                </a:lnTo>
                <a:lnTo>
                  <a:pt x="9145786" y="735422"/>
                </a:lnTo>
                <a:lnTo>
                  <a:pt x="9145786" y="536638"/>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536638"/>
                </a:lnTo>
                <a:lnTo>
                  <a:pt x="0" y="5366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0C1E2277-7B0A-A04E-82CB-05BE38CDA26B}"/>
              </a:ext>
            </a:extLst>
          </p:cNvPr>
          <p:cNvSpPr>
            <a:spLocks noGrp="1"/>
          </p:cNvSpPr>
          <p:nvPr>
            <p:ph sz="half" idx="1"/>
          </p:nvPr>
        </p:nvSpPr>
        <p:spPr>
          <a:xfrm>
            <a:off x="104526" y="966556"/>
            <a:ext cx="4743371" cy="3813826"/>
          </a:xfrm>
        </p:spPr>
        <p:txBody>
          <a:bodyPr/>
          <a:lstStyle/>
          <a:p>
            <a:pPr marL="342900" indent="-342900">
              <a:buFont typeface="Arial" panose="020B0604020202020204" pitchFamily="34" charset="0"/>
              <a:buChar char="•"/>
            </a:pPr>
            <a:r>
              <a:rPr lang="en-US" dirty="0"/>
              <a:t>Publicly-funded insurance program</a:t>
            </a:r>
          </a:p>
          <a:p>
            <a:pPr marL="1028666" lvl="1" indent="-342900"/>
            <a:r>
              <a:rPr lang="en-US" dirty="0"/>
              <a:t>Americans age 65 and over</a:t>
            </a:r>
          </a:p>
          <a:p>
            <a:pPr marL="1028666" lvl="1" indent="-342900"/>
            <a:r>
              <a:rPr lang="en-US" dirty="0"/>
              <a:t>Disabled Americans</a:t>
            </a:r>
          </a:p>
          <a:p>
            <a:pPr marL="342900" indent="-342900">
              <a:buFont typeface="Arial" panose="020B0604020202020204" pitchFamily="34" charset="0"/>
              <a:buChar char="•"/>
            </a:pPr>
            <a:r>
              <a:rPr lang="en-US" dirty="0"/>
              <a:t>A Medicare plan may include:</a:t>
            </a:r>
          </a:p>
          <a:p>
            <a:pPr marL="1028666" lvl="1" indent="-342900"/>
            <a:r>
              <a:rPr lang="en-US" dirty="0"/>
              <a:t>Hospital insurance</a:t>
            </a:r>
          </a:p>
          <a:p>
            <a:pPr marL="1028666" lvl="1" indent="-342900"/>
            <a:r>
              <a:rPr lang="en-US" dirty="0"/>
              <a:t>Medical insurance</a:t>
            </a:r>
          </a:p>
          <a:p>
            <a:pPr marL="1028666" lvl="1" indent="-342900"/>
            <a:r>
              <a:rPr lang="en-US" dirty="0"/>
              <a:t>Prescription drug coverage</a:t>
            </a:r>
          </a:p>
          <a:p>
            <a:pPr lvl="1" indent="0">
              <a:buNone/>
            </a:pPr>
            <a:endParaRPr lang="en-US" dirty="0"/>
          </a:p>
        </p:txBody>
      </p:sp>
      <p:sp>
        <p:nvSpPr>
          <p:cNvPr id="11" name="Title 10">
            <a:extLst>
              <a:ext uri="{FF2B5EF4-FFF2-40B4-BE49-F238E27FC236}">
                <a16:creationId xmlns:a16="http://schemas.microsoft.com/office/drawing/2014/main" id="{DB22F437-B96C-DB44-8213-2CDE9E6A2031}"/>
              </a:ext>
            </a:extLst>
          </p:cNvPr>
          <p:cNvSpPr>
            <a:spLocks noGrp="1"/>
          </p:cNvSpPr>
          <p:nvPr>
            <p:ph type="title"/>
          </p:nvPr>
        </p:nvSpPr>
        <p:spPr>
          <a:xfrm>
            <a:off x="0" y="159713"/>
            <a:ext cx="9144000" cy="435780"/>
          </a:xfrm>
        </p:spPr>
        <p:txBody>
          <a:bodyPr/>
          <a:lstStyle/>
          <a:p>
            <a:r>
              <a:rPr lang="en-US" dirty="0"/>
              <a:t>Medicare is… </a:t>
            </a:r>
          </a:p>
        </p:txBody>
      </p:sp>
    </p:spTree>
    <p:extLst>
      <p:ext uri="{BB962C8B-B14F-4D97-AF65-F5344CB8AC3E}">
        <p14:creationId xmlns:p14="http://schemas.microsoft.com/office/powerpoint/2010/main" val="179871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728F68-E302-CA45-BFA7-F178E1E520BE}"/>
              </a:ext>
            </a:extLst>
          </p:cNvPr>
          <p:cNvSpPr>
            <a:spLocks noGrp="1"/>
          </p:cNvSpPr>
          <p:nvPr>
            <p:ph sz="half" idx="1"/>
          </p:nvPr>
        </p:nvSpPr>
        <p:spPr>
          <a:xfrm>
            <a:off x="214884" y="887820"/>
            <a:ext cx="6823225" cy="3813826"/>
          </a:xfrm>
        </p:spPr>
        <p:txBody>
          <a:bodyPr/>
          <a:lstStyle/>
          <a:p>
            <a:pPr marL="342900" indent="-342900">
              <a:buFont typeface="Arial" panose="020B0604020202020204" pitchFamily="34" charset="0"/>
              <a:buChar char="•"/>
            </a:pPr>
            <a:r>
              <a:rPr lang="en-US" dirty="0"/>
              <a:t>Fraud</a:t>
            </a:r>
          </a:p>
          <a:p>
            <a:pPr marL="1028666" lvl="1" indent="-342900"/>
            <a:r>
              <a:rPr lang="en-US" dirty="0"/>
              <a:t>Making false statements or representations to obtain some benefit</a:t>
            </a:r>
          </a:p>
          <a:p>
            <a:pPr marL="1028666" lvl="1" indent="-342900"/>
            <a:r>
              <a:rPr lang="en-US" dirty="0"/>
              <a:t>Requires intent and knowledge that actions are wrong</a:t>
            </a:r>
          </a:p>
          <a:p>
            <a:pPr marL="342900" indent="-342900">
              <a:buFont typeface="Arial" panose="020B0604020202020204" pitchFamily="34" charset="0"/>
              <a:buChar char="•"/>
            </a:pPr>
            <a:r>
              <a:rPr lang="en-US" dirty="0"/>
              <a:t>Waste and Abuse</a:t>
            </a:r>
          </a:p>
          <a:p>
            <a:pPr marL="1028666" lvl="1" indent="-342900"/>
            <a:r>
              <a:rPr lang="en-US" dirty="0"/>
              <a:t>Practices by providers, physicians or suppliers that are inconsistent with the accepted sound medical, business or fiscal standards</a:t>
            </a:r>
          </a:p>
          <a:p>
            <a:pPr marL="1028666" lvl="1" indent="-342900"/>
            <a:r>
              <a:rPr lang="en-US" dirty="0"/>
              <a:t>May occur without the same level of knowledge as fraud</a:t>
            </a:r>
          </a:p>
        </p:txBody>
      </p:sp>
      <p:sp>
        <p:nvSpPr>
          <p:cNvPr id="6" name="Title 5">
            <a:extLst>
              <a:ext uri="{FF2B5EF4-FFF2-40B4-BE49-F238E27FC236}">
                <a16:creationId xmlns:a16="http://schemas.microsoft.com/office/drawing/2014/main" id="{567801AF-33CE-7741-8770-EBFB433E100B}"/>
              </a:ext>
            </a:extLst>
          </p:cNvPr>
          <p:cNvSpPr>
            <a:spLocks noGrp="1"/>
          </p:cNvSpPr>
          <p:nvPr>
            <p:ph type="title"/>
          </p:nvPr>
        </p:nvSpPr>
        <p:spPr>
          <a:xfrm>
            <a:off x="0" y="162452"/>
            <a:ext cx="9144000" cy="435780"/>
          </a:xfrm>
        </p:spPr>
        <p:txBody>
          <a:bodyPr/>
          <a:lstStyle/>
          <a:p>
            <a:r>
              <a:rPr lang="en-US" dirty="0"/>
              <a:t>Fraud, Waste and Abuse Defined </a:t>
            </a:r>
          </a:p>
        </p:txBody>
      </p:sp>
      <p:pic>
        <p:nvPicPr>
          <p:cNvPr id="8" name="Picture 7">
            <a:extLst>
              <a:ext uri="{FF2B5EF4-FFF2-40B4-BE49-F238E27FC236}">
                <a16:creationId xmlns:a16="http://schemas.microsoft.com/office/drawing/2014/main" id="{AE5EF5BF-7650-E247-99C1-355F9775FE97}"/>
              </a:ext>
            </a:extLst>
          </p:cNvPr>
          <p:cNvPicPr>
            <a:picLocks noChangeAspect="1"/>
          </p:cNvPicPr>
          <p:nvPr/>
        </p:nvPicPr>
        <p:blipFill>
          <a:blip r:embed="rId3"/>
          <a:stretch>
            <a:fillRect/>
          </a:stretch>
        </p:blipFill>
        <p:spPr>
          <a:xfrm>
            <a:off x="7382404" y="837259"/>
            <a:ext cx="1678471" cy="3864387"/>
          </a:xfrm>
          <a:prstGeom prst="rect">
            <a:avLst/>
          </a:prstGeom>
        </p:spPr>
      </p:pic>
    </p:spTree>
    <p:extLst>
      <p:ext uri="{BB962C8B-B14F-4D97-AF65-F5344CB8AC3E}">
        <p14:creationId xmlns:p14="http://schemas.microsoft.com/office/powerpoint/2010/main" val="274620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29D4B8-F4E7-9340-9274-552E4DFDFB6A}"/>
              </a:ext>
            </a:extLst>
          </p:cNvPr>
          <p:cNvGrpSpPr/>
          <p:nvPr/>
        </p:nvGrpSpPr>
        <p:grpSpPr>
          <a:xfrm>
            <a:off x="1577125" y="705580"/>
            <a:ext cx="7518103" cy="3732339"/>
            <a:chOff x="-1" y="-1"/>
            <a:chExt cx="11310106" cy="5365084"/>
          </a:xfrm>
        </p:grpSpPr>
        <p:pic>
          <p:nvPicPr>
            <p:cNvPr id="4" name="Picture 3">
              <a:extLst>
                <a:ext uri="{FF2B5EF4-FFF2-40B4-BE49-F238E27FC236}">
                  <a16:creationId xmlns:a16="http://schemas.microsoft.com/office/drawing/2014/main" id="{0B33D698-622E-3B48-8D0B-B9A122BCD071}"/>
                </a:ext>
              </a:extLst>
            </p:cNvPr>
            <p:cNvPicPr>
              <a:picLocks noChangeAspect="1"/>
            </p:cNvPicPr>
            <p:nvPr/>
          </p:nvPicPr>
          <p:blipFill rotWithShape="1">
            <a:blip r:embed="rId3"/>
            <a:srcRect/>
            <a:stretch>
              <a:fillRect/>
            </a:stretch>
          </p:blipFill>
          <p:spPr>
            <a:xfrm>
              <a:off x="3983552" y="472085"/>
              <a:ext cx="7326553" cy="4892998"/>
            </a:xfrm>
            <a:prstGeom prst="rect">
              <a:avLst/>
            </a:prstGeom>
          </p:spPr>
        </p:pic>
        <p:sp>
          <p:nvSpPr>
            <p:cNvPr id="5" name="Freeform 4">
              <a:extLst>
                <a:ext uri="{FF2B5EF4-FFF2-40B4-BE49-F238E27FC236}">
                  <a16:creationId xmlns:a16="http://schemas.microsoft.com/office/drawing/2014/main" id="{2D5DC437-7824-5442-8E91-4246A868D37D}"/>
                </a:ext>
              </a:extLst>
            </p:cNvPr>
            <p:cNvSpPr/>
            <p:nvPr/>
          </p:nvSpPr>
          <p:spPr>
            <a:xfrm>
              <a:off x="-1" y="-1"/>
              <a:ext cx="6391248" cy="5152701"/>
            </a:xfrm>
            <a:custGeom>
              <a:avLst/>
              <a:gdLst>
                <a:gd name="connsiteX0" fmla="*/ 0 w 6391248"/>
                <a:gd name="connsiteY0" fmla="*/ 0 h 5152701"/>
                <a:gd name="connsiteX1" fmla="*/ 5166360 w 6391248"/>
                <a:gd name="connsiteY1" fmla="*/ 0 h 5152701"/>
                <a:gd name="connsiteX2" fmla="*/ 5166360 w 6391248"/>
                <a:gd name="connsiteY2" fmla="*/ 1 h 5152701"/>
                <a:gd name="connsiteX3" fmla="*/ 6391248 w 6391248"/>
                <a:gd name="connsiteY3" fmla="*/ 1 h 5152701"/>
                <a:gd name="connsiteX4" fmla="*/ 6324212 w 6391248"/>
                <a:gd name="connsiteY4" fmla="*/ 86965 h 5152701"/>
                <a:gd name="connsiteX5" fmla="*/ 5517105 w 6391248"/>
                <a:gd name="connsiteY5" fmla="*/ 2613395 h 5152701"/>
                <a:gd name="connsiteX6" fmla="*/ 6324212 w 6391248"/>
                <a:gd name="connsiteY6" fmla="*/ 5139826 h 5152701"/>
                <a:gd name="connsiteX7" fmla="*/ 6334137 w 6391248"/>
                <a:gd name="connsiteY7" fmla="*/ 5152701 h 5152701"/>
                <a:gd name="connsiteX8" fmla="*/ 1667933 w 6391248"/>
                <a:gd name="connsiteY8" fmla="*/ 5152701 h 5152701"/>
                <a:gd name="connsiteX9" fmla="*/ 1667933 w 6391248"/>
                <a:gd name="connsiteY9" fmla="*/ 5152699 h 5152701"/>
                <a:gd name="connsiteX10" fmla="*/ 0 w 6391248"/>
                <a:gd name="connsiteY10" fmla="*/ 5152699 h 51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48" h="5152701">
                  <a:moveTo>
                    <a:pt x="0" y="0"/>
                  </a:moveTo>
                  <a:lnTo>
                    <a:pt x="5166360" y="0"/>
                  </a:lnTo>
                  <a:lnTo>
                    <a:pt x="5166360" y="1"/>
                  </a:lnTo>
                  <a:lnTo>
                    <a:pt x="6391248" y="1"/>
                  </a:lnTo>
                  <a:lnTo>
                    <a:pt x="6324212" y="86965"/>
                  </a:lnTo>
                  <a:cubicBezTo>
                    <a:pt x="5819995" y="773525"/>
                    <a:pt x="5517105" y="1653712"/>
                    <a:pt x="5517105" y="2613395"/>
                  </a:cubicBezTo>
                  <a:cubicBezTo>
                    <a:pt x="5517105" y="3573079"/>
                    <a:pt x="5819995" y="4453266"/>
                    <a:pt x="6324212" y="5139826"/>
                  </a:cubicBezTo>
                  <a:lnTo>
                    <a:pt x="6334137" y="5152701"/>
                  </a:lnTo>
                  <a:lnTo>
                    <a:pt x="1667933" y="5152701"/>
                  </a:lnTo>
                  <a:lnTo>
                    <a:pt x="1667933" y="5152699"/>
                  </a:lnTo>
                  <a:lnTo>
                    <a:pt x="0" y="51526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Freeform 12">
            <a:extLst>
              <a:ext uri="{FF2B5EF4-FFF2-40B4-BE49-F238E27FC236}">
                <a16:creationId xmlns:a16="http://schemas.microsoft.com/office/drawing/2014/main" id="{A27EFCD6-CD56-054E-9B90-214DD5ACC059}"/>
              </a:ext>
            </a:extLst>
          </p:cNvPr>
          <p:cNvSpPr/>
          <p:nvPr/>
        </p:nvSpPr>
        <p:spPr>
          <a:xfrm flipV="1">
            <a:off x="-1786" y="-1"/>
            <a:ext cx="9145786" cy="788430"/>
          </a:xfrm>
          <a:custGeom>
            <a:avLst/>
            <a:gdLst>
              <a:gd name="connsiteX0" fmla="*/ 0 w 9145786"/>
              <a:gd name="connsiteY0" fmla="*/ 788430 h 788430"/>
              <a:gd name="connsiteX1" fmla="*/ 9145786 w 9145786"/>
              <a:gd name="connsiteY1" fmla="*/ 788430 h 788430"/>
              <a:gd name="connsiteX2" fmla="*/ 9145786 w 9145786"/>
              <a:gd name="connsiteY2" fmla="*/ 735422 h 788430"/>
              <a:gd name="connsiteX3" fmla="*/ 9145786 w 9145786"/>
              <a:gd name="connsiteY3" fmla="*/ 536638 h 788430"/>
              <a:gd name="connsiteX4" fmla="*/ 9145786 w 9145786"/>
              <a:gd name="connsiteY4" fmla="*/ 215822 h 788430"/>
              <a:gd name="connsiteX5" fmla="*/ 9141740 w 9145786"/>
              <a:gd name="connsiteY5" fmla="*/ 215822 h 788430"/>
              <a:gd name="connsiteX6" fmla="*/ 9141740 w 9145786"/>
              <a:gd name="connsiteY6" fmla="*/ 159873 h 788430"/>
              <a:gd name="connsiteX7" fmla="*/ 9117597 w 9145786"/>
              <a:gd name="connsiteY7" fmla="*/ 155939 h 788430"/>
              <a:gd name="connsiteX8" fmla="*/ 4536982 w 9145786"/>
              <a:gd name="connsiteY8" fmla="*/ 0 h 788430"/>
              <a:gd name="connsiteX9" fmla="*/ 31771 w 9145786"/>
              <a:gd name="connsiteY9" fmla="*/ 145627 h 788430"/>
              <a:gd name="connsiteX10" fmla="*/ 0 w 9145786"/>
              <a:gd name="connsiteY10" fmla="*/ 149972 h 788430"/>
              <a:gd name="connsiteX11" fmla="*/ 0 w 9145786"/>
              <a:gd name="connsiteY11" fmla="*/ 443872 h 788430"/>
              <a:gd name="connsiteX12" fmla="*/ 1786 w 9145786"/>
              <a:gd name="connsiteY12" fmla="*/ 443872 h 788430"/>
              <a:gd name="connsiteX13" fmla="*/ 1786 w 9145786"/>
              <a:gd name="connsiteY13" fmla="*/ 536638 h 788430"/>
              <a:gd name="connsiteX14" fmla="*/ 0 w 9145786"/>
              <a:gd name="connsiteY14" fmla="*/ 536638 h 78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5786" h="788430">
                <a:moveTo>
                  <a:pt x="0" y="788430"/>
                </a:moveTo>
                <a:lnTo>
                  <a:pt x="9145786" y="788430"/>
                </a:lnTo>
                <a:lnTo>
                  <a:pt x="9145786" y="735422"/>
                </a:lnTo>
                <a:lnTo>
                  <a:pt x="9145786" y="536638"/>
                </a:lnTo>
                <a:lnTo>
                  <a:pt x="9145786" y="215822"/>
                </a:lnTo>
                <a:lnTo>
                  <a:pt x="9141740" y="215822"/>
                </a:lnTo>
                <a:lnTo>
                  <a:pt x="9141740" y="159873"/>
                </a:lnTo>
                <a:lnTo>
                  <a:pt x="9117597" y="155939"/>
                </a:lnTo>
                <a:cubicBezTo>
                  <a:pt x="8510339" y="65596"/>
                  <a:pt x="6689208" y="0"/>
                  <a:pt x="4536982" y="0"/>
                </a:cubicBezTo>
                <a:cubicBezTo>
                  <a:pt x="2467534" y="0"/>
                  <a:pt x="704202" y="60647"/>
                  <a:pt x="31771" y="145627"/>
                </a:cubicBezTo>
                <a:lnTo>
                  <a:pt x="0" y="149972"/>
                </a:lnTo>
                <a:lnTo>
                  <a:pt x="0" y="443872"/>
                </a:lnTo>
                <a:lnTo>
                  <a:pt x="1786" y="443872"/>
                </a:lnTo>
                <a:lnTo>
                  <a:pt x="1786" y="536638"/>
                </a:lnTo>
                <a:lnTo>
                  <a:pt x="0" y="5366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0C1E2277-7B0A-A04E-82CB-05BE38CDA26B}"/>
              </a:ext>
            </a:extLst>
          </p:cNvPr>
          <p:cNvSpPr>
            <a:spLocks noGrp="1"/>
          </p:cNvSpPr>
          <p:nvPr>
            <p:ph sz="half" idx="1"/>
          </p:nvPr>
        </p:nvSpPr>
        <p:spPr>
          <a:xfrm>
            <a:off x="214884" y="1033996"/>
            <a:ext cx="5121293" cy="3667649"/>
          </a:xfrm>
        </p:spPr>
        <p:txBody>
          <a:bodyPr/>
          <a:lstStyle/>
          <a:p>
            <a:pPr marL="342900" indent="-342900">
              <a:buFont typeface="Arial" panose="020B0604020202020204" pitchFamily="34" charset="0"/>
              <a:buChar char="•"/>
            </a:pPr>
            <a:r>
              <a:rPr lang="en-US" dirty="0"/>
              <a:t>Knowingly billing for services not furnished and/or billing for supplies not provided</a:t>
            </a:r>
          </a:p>
          <a:p>
            <a:pPr marL="342900" indent="-342900">
              <a:buFont typeface="Arial" panose="020B0604020202020204" pitchFamily="34" charset="0"/>
              <a:buChar char="•"/>
            </a:pPr>
            <a:r>
              <a:rPr lang="en-US" dirty="0"/>
              <a:t>Knowingly altering claims forms and/or receipts</a:t>
            </a:r>
          </a:p>
          <a:p>
            <a:pPr marL="342900" indent="-342900">
              <a:buFont typeface="Arial" panose="020B0604020202020204" pitchFamily="34" charset="0"/>
              <a:buChar char="•"/>
            </a:pPr>
            <a:r>
              <a:rPr lang="en-US" dirty="0"/>
              <a:t>Accepting kickbacks for program referrals</a:t>
            </a:r>
          </a:p>
          <a:p>
            <a:pPr marL="342900" indent="-342900">
              <a:buFont typeface="Arial" panose="020B0604020202020204" pitchFamily="34" charset="0"/>
              <a:buChar char="•"/>
            </a:pPr>
            <a:r>
              <a:rPr lang="en-US" dirty="0"/>
              <a:t>Upcoding or billing for a service not rendered</a:t>
            </a:r>
          </a:p>
        </p:txBody>
      </p:sp>
      <p:sp>
        <p:nvSpPr>
          <p:cNvPr id="11" name="Title 10">
            <a:extLst>
              <a:ext uri="{FF2B5EF4-FFF2-40B4-BE49-F238E27FC236}">
                <a16:creationId xmlns:a16="http://schemas.microsoft.com/office/drawing/2014/main" id="{DB22F437-B96C-DB44-8213-2CDE9E6A2031}"/>
              </a:ext>
            </a:extLst>
          </p:cNvPr>
          <p:cNvSpPr>
            <a:spLocks noGrp="1"/>
          </p:cNvSpPr>
          <p:nvPr>
            <p:ph type="title"/>
          </p:nvPr>
        </p:nvSpPr>
        <p:spPr>
          <a:xfrm>
            <a:off x="0" y="176324"/>
            <a:ext cx="9144000" cy="435780"/>
          </a:xfrm>
        </p:spPr>
        <p:txBody>
          <a:bodyPr/>
          <a:lstStyle/>
          <a:p>
            <a:r>
              <a:rPr lang="en-US" dirty="0"/>
              <a:t>Provider Fraud</a:t>
            </a:r>
          </a:p>
        </p:txBody>
      </p:sp>
    </p:spTree>
    <p:extLst>
      <p:ext uri="{BB962C8B-B14F-4D97-AF65-F5344CB8AC3E}">
        <p14:creationId xmlns:p14="http://schemas.microsoft.com/office/powerpoint/2010/main" val="358231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728F68-E302-CA45-BFA7-F178E1E520BE}"/>
              </a:ext>
            </a:extLst>
          </p:cNvPr>
          <p:cNvSpPr>
            <a:spLocks noGrp="1"/>
          </p:cNvSpPr>
          <p:nvPr>
            <p:ph sz="half" idx="1"/>
          </p:nvPr>
        </p:nvSpPr>
        <p:spPr>
          <a:xfrm>
            <a:off x="214884" y="993228"/>
            <a:ext cx="8714232" cy="3708418"/>
          </a:xfrm>
        </p:spPr>
        <p:txBody>
          <a:bodyPr/>
          <a:lstStyle/>
          <a:p>
            <a:pPr marL="342900" indent="-342900">
              <a:buFont typeface="Arial" panose="020B0604020202020204" pitchFamily="34" charset="0"/>
              <a:buChar char="•"/>
            </a:pPr>
            <a:r>
              <a:rPr lang="en-US" dirty="0"/>
              <a:t>Examples of fraud may include:</a:t>
            </a:r>
          </a:p>
          <a:p>
            <a:pPr marL="1028666" lvl="1" indent="-342900"/>
            <a:r>
              <a:rPr lang="en-US" dirty="0"/>
              <a:t>Selling a medical identity so an ineligible individual can receive coverage</a:t>
            </a:r>
          </a:p>
          <a:p>
            <a:pPr marL="1028666" lvl="1" indent="-342900"/>
            <a:r>
              <a:rPr lang="en-US" dirty="0"/>
              <a:t>Falsifying information to receive coverage</a:t>
            </a:r>
          </a:p>
        </p:txBody>
      </p:sp>
      <p:sp>
        <p:nvSpPr>
          <p:cNvPr id="6" name="Title 5">
            <a:extLst>
              <a:ext uri="{FF2B5EF4-FFF2-40B4-BE49-F238E27FC236}">
                <a16:creationId xmlns:a16="http://schemas.microsoft.com/office/drawing/2014/main" id="{567801AF-33CE-7741-8770-EBFB433E100B}"/>
              </a:ext>
            </a:extLst>
          </p:cNvPr>
          <p:cNvSpPr>
            <a:spLocks noGrp="1"/>
          </p:cNvSpPr>
          <p:nvPr>
            <p:ph type="title"/>
          </p:nvPr>
        </p:nvSpPr>
        <p:spPr>
          <a:xfrm>
            <a:off x="0" y="160902"/>
            <a:ext cx="9144000" cy="435780"/>
          </a:xfrm>
        </p:spPr>
        <p:txBody>
          <a:bodyPr/>
          <a:lstStyle/>
          <a:p>
            <a:r>
              <a:rPr lang="en-US" dirty="0"/>
              <a:t>Beneficiary Fraud</a:t>
            </a:r>
          </a:p>
        </p:txBody>
      </p:sp>
      <p:pic>
        <p:nvPicPr>
          <p:cNvPr id="3" name="Picture 2">
            <a:extLst>
              <a:ext uri="{FF2B5EF4-FFF2-40B4-BE49-F238E27FC236}">
                <a16:creationId xmlns:a16="http://schemas.microsoft.com/office/drawing/2014/main" id="{1F45A0EB-DFE4-334A-98F4-1549917F55E2}"/>
              </a:ext>
            </a:extLst>
          </p:cNvPr>
          <p:cNvPicPr>
            <a:picLocks noChangeAspect="1"/>
          </p:cNvPicPr>
          <p:nvPr/>
        </p:nvPicPr>
        <p:blipFill>
          <a:blip r:embed="rId3"/>
          <a:stretch>
            <a:fillRect/>
          </a:stretch>
        </p:blipFill>
        <p:spPr>
          <a:xfrm>
            <a:off x="1717276" y="2584687"/>
            <a:ext cx="5503331" cy="2063750"/>
          </a:xfrm>
          <a:prstGeom prst="rect">
            <a:avLst/>
          </a:prstGeom>
        </p:spPr>
      </p:pic>
    </p:spTree>
    <p:extLst>
      <p:ext uri="{BB962C8B-B14F-4D97-AF65-F5344CB8AC3E}">
        <p14:creationId xmlns:p14="http://schemas.microsoft.com/office/powerpoint/2010/main" val="2354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728F68-E302-CA45-BFA7-F178E1E520BE}"/>
              </a:ext>
            </a:extLst>
          </p:cNvPr>
          <p:cNvSpPr>
            <a:spLocks noGrp="1"/>
          </p:cNvSpPr>
          <p:nvPr>
            <p:ph sz="half" idx="1"/>
          </p:nvPr>
        </p:nvSpPr>
        <p:spPr>
          <a:xfrm>
            <a:off x="214884" y="1166648"/>
            <a:ext cx="8714232" cy="3534997"/>
          </a:xfrm>
        </p:spPr>
        <p:txBody>
          <a:bodyPr/>
          <a:lstStyle/>
          <a:p>
            <a:pPr marL="342900" indent="-342900">
              <a:buFont typeface="Arial" panose="020B0604020202020204" pitchFamily="34" charset="0"/>
              <a:buChar char="•"/>
            </a:pPr>
            <a:r>
              <a:rPr lang="en-US" dirty="0"/>
              <a:t>Tivity Health follows the Centers for Medicare &amp; Medicaid Services (CMS) training requirements for Fraud, Waste and Abuse in support of our relationships with Health Plan clients.</a:t>
            </a:r>
          </a:p>
          <a:p>
            <a:pPr marL="342900" indent="-342900">
              <a:buFont typeface="Arial" panose="020B0604020202020204" pitchFamily="34" charset="0"/>
              <a:buChar char="•"/>
            </a:pPr>
            <a:r>
              <a:rPr lang="en-US" dirty="0"/>
              <a:t>CMS also requires Health Plans to have a compliance program in place.</a:t>
            </a:r>
          </a:p>
          <a:p>
            <a:pPr marL="342900" indent="-342900">
              <a:buFont typeface="Arial" panose="020B0604020202020204" pitchFamily="34" charset="0"/>
              <a:buChar char="•"/>
            </a:pPr>
            <a:r>
              <a:rPr lang="en-US" dirty="0"/>
              <a:t>Health Plans, in turn, must require certain service providers to have similar programs and provide similar training.</a:t>
            </a:r>
          </a:p>
        </p:txBody>
      </p:sp>
      <p:sp>
        <p:nvSpPr>
          <p:cNvPr id="6" name="Title 5">
            <a:extLst>
              <a:ext uri="{FF2B5EF4-FFF2-40B4-BE49-F238E27FC236}">
                <a16:creationId xmlns:a16="http://schemas.microsoft.com/office/drawing/2014/main" id="{567801AF-33CE-7741-8770-EBFB433E100B}"/>
              </a:ext>
            </a:extLst>
          </p:cNvPr>
          <p:cNvSpPr>
            <a:spLocks noGrp="1"/>
          </p:cNvSpPr>
          <p:nvPr>
            <p:ph type="title"/>
          </p:nvPr>
        </p:nvSpPr>
        <p:spPr>
          <a:xfrm>
            <a:off x="0" y="114298"/>
            <a:ext cx="9144000" cy="435780"/>
          </a:xfrm>
        </p:spPr>
        <p:txBody>
          <a:bodyPr/>
          <a:lstStyle/>
          <a:p>
            <a:r>
              <a:rPr lang="en-US" dirty="0"/>
              <a:t>Compliance at Tivity Health</a:t>
            </a:r>
          </a:p>
        </p:txBody>
      </p:sp>
    </p:spTree>
    <p:extLst>
      <p:ext uri="{BB962C8B-B14F-4D97-AF65-F5344CB8AC3E}">
        <p14:creationId xmlns:p14="http://schemas.microsoft.com/office/powerpoint/2010/main" val="374816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A6377-87E1-F943-A1EB-FC3EA09B4EB2}"/>
              </a:ext>
            </a:extLst>
          </p:cNvPr>
          <p:cNvSpPr>
            <a:spLocks noGrp="1"/>
          </p:cNvSpPr>
          <p:nvPr>
            <p:ph type="title"/>
          </p:nvPr>
        </p:nvSpPr>
        <p:spPr>
          <a:xfrm>
            <a:off x="-1790" y="307427"/>
            <a:ext cx="9145790" cy="705595"/>
          </a:xfrm>
        </p:spPr>
        <p:txBody>
          <a:bodyPr/>
          <a:lstStyle/>
          <a:p>
            <a:r>
              <a:rPr lang="en-US" dirty="0"/>
              <a:t>Our Responsibility and Awareness</a:t>
            </a:r>
          </a:p>
        </p:txBody>
      </p:sp>
      <p:sp>
        <p:nvSpPr>
          <p:cNvPr id="5" name="Content Placeholder 4">
            <a:extLst>
              <a:ext uri="{FF2B5EF4-FFF2-40B4-BE49-F238E27FC236}">
                <a16:creationId xmlns:a16="http://schemas.microsoft.com/office/drawing/2014/main" id="{E8D686CF-1BD6-B741-B43A-95ACDBCBD40D}"/>
              </a:ext>
            </a:extLst>
          </p:cNvPr>
          <p:cNvSpPr>
            <a:spLocks noGrp="1"/>
          </p:cNvSpPr>
          <p:nvPr>
            <p:ph sz="half" idx="1"/>
          </p:nvPr>
        </p:nvSpPr>
        <p:spPr>
          <a:xfrm>
            <a:off x="214884" y="1418897"/>
            <a:ext cx="8714232" cy="3417176"/>
          </a:xfrm>
        </p:spPr>
        <p:txBody>
          <a:bodyPr>
            <a:normAutofit fontScale="92500" lnSpcReduction="10000"/>
          </a:bodyPr>
          <a:lstStyle/>
          <a:p>
            <a:pPr marL="342900" indent="-342900">
              <a:buFont typeface="Arial" panose="020B0604020202020204" pitchFamily="34" charset="0"/>
              <a:buChar char="•"/>
            </a:pPr>
            <a:r>
              <a:rPr lang="en-US" sz="1900" dirty="0"/>
              <a:t>Additional laws support the identification and reporting of known or suspected activities that could lead to Fraud, Waste and Abuse:</a:t>
            </a:r>
          </a:p>
          <a:p>
            <a:pPr marL="1028666" lvl="1" indent="-342900"/>
            <a:r>
              <a:rPr lang="en-US" sz="1700" dirty="0"/>
              <a:t>False Claims Act</a:t>
            </a:r>
          </a:p>
          <a:p>
            <a:pPr marL="1485842" lvl="2" indent="-342900"/>
            <a:r>
              <a:rPr lang="en-US" sz="1500" dirty="0"/>
              <a:t>Civil or criminal liability for false claims</a:t>
            </a:r>
          </a:p>
          <a:p>
            <a:pPr marL="1028666" lvl="1" indent="-342900"/>
            <a:r>
              <a:rPr lang="en-US" sz="1700" dirty="0"/>
              <a:t>Anti-Kickback Statute</a:t>
            </a:r>
          </a:p>
          <a:p>
            <a:pPr marL="1485842" lvl="2" indent="-342900"/>
            <a:r>
              <a:rPr lang="en-US" sz="1500" dirty="0"/>
              <a:t>Criminal offense to offer, pay, solicit or receive any remuneration to induce or reward referrals</a:t>
            </a:r>
          </a:p>
          <a:p>
            <a:pPr marL="1028666" lvl="1" indent="-342900"/>
            <a:r>
              <a:rPr lang="en-US" sz="1700" dirty="0"/>
              <a:t>OIG exclusions</a:t>
            </a:r>
          </a:p>
          <a:p>
            <a:pPr marL="1485842" lvl="2" indent="-342900"/>
            <a:r>
              <a:rPr lang="en-US" sz="1500" dirty="0"/>
              <a:t>Excludes those that have engaged in fraud or abuse from participating in government programs (e.g., Medicare, Medicaid)</a:t>
            </a:r>
          </a:p>
          <a:p>
            <a:pPr marL="1485842" lvl="2" indent="-342900"/>
            <a:r>
              <a:rPr lang="en-US" sz="1500" dirty="0"/>
              <a:t>Health care providers and Health Plans cannot arrange or contract with a person who is excluded</a:t>
            </a:r>
          </a:p>
          <a:p>
            <a:pPr marL="1028666" lvl="1" indent="-342900"/>
            <a:r>
              <a:rPr lang="en-US" sz="1700" dirty="0"/>
              <a:t>Other laws</a:t>
            </a:r>
          </a:p>
          <a:p>
            <a:pPr marL="1485842" lvl="2" indent="-342900"/>
            <a:r>
              <a:rPr lang="en-US" sz="1500" dirty="0"/>
              <a:t>Physical Self-Referral Law (Stark Law)</a:t>
            </a:r>
          </a:p>
          <a:p>
            <a:pPr marL="1485842" lvl="2" indent="-342900"/>
            <a:r>
              <a:rPr lang="en-US" sz="1500" dirty="0"/>
              <a:t>Social Security Act</a:t>
            </a:r>
          </a:p>
          <a:p>
            <a:pPr marL="1485842" lvl="2" indent="-342900"/>
            <a:r>
              <a:rPr lang="en-US" sz="1500" dirty="0"/>
              <a:t>U.S. Criminal Code</a:t>
            </a:r>
          </a:p>
        </p:txBody>
      </p:sp>
    </p:spTree>
    <p:extLst>
      <p:ext uri="{BB962C8B-B14F-4D97-AF65-F5344CB8AC3E}">
        <p14:creationId xmlns:p14="http://schemas.microsoft.com/office/powerpoint/2010/main" val="398808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A6377-87E1-F943-A1EB-FC3EA09B4EB2}"/>
              </a:ext>
            </a:extLst>
          </p:cNvPr>
          <p:cNvSpPr>
            <a:spLocks noGrp="1"/>
          </p:cNvSpPr>
          <p:nvPr>
            <p:ph type="title"/>
          </p:nvPr>
        </p:nvSpPr>
        <p:spPr>
          <a:xfrm>
            <a:off x="-1790" y="354724"/>
            <a:ext cx="9145790" cy="658299"/>
          </a:xfrm>
        </p:spPr>
        <p:txBody>
          <a:bodyPr/>
          <a:lstStyle/>
          <a:p>
            <a:r>
              <a:rPr lang="en-US" sz="4400" dirty="0"/>
              <a:t>Report It!</a:t>
            </a:r>
          </a:p>
        </p:txBody>
      </p:sp>
      <p:sp>
        <p:nvSpPr>
          <p:cNvPr id="5" name="Content Placeholder 4">
            <a:extLst>
              <a:ext uri="{FF2B5EF4-FFF2-40B4-BE49-F238E27FC236}">
                <a16:creationId xmlns:a16="http://schemas.microsoft.com/office/drawing/2014/main" id="{E8D686CF-1BD6-B741-B43A-95ACDBCBD40D}"/>
              </a:ext>
            </a:extLst>
          </p:cNvPr>
          <p:cNvSpPr>
            <a:spLocks noGrp="1"/>
          </p:cNvSpPr>
          <p:nvPr>
            <p:ph sz="half" idx="1"/>
          </p:nvPr>
        </p:nvSpPr>
        <p:spPr>
          <a:xfrm>
            <a:off x="157655" y="1663262"/>
            <a:ext cx="8771461" cy="3216165"/>
          </a:xfrm>
        </p:spPr>
        <p:txBody>
          <a:bodyPr>
            <a:normAutofit/>
          </a:bodyPr>
          <a:lstStyle/>
          <a:p>
            <a:pPr marL="342900" indent="-342900">
              <a:buFont typeface="Arial" panose="020B0604020202020204" pitchFamily="34" charset="0"/>
              <a:buChar char="•"/>
            </a:pPr>
            <a:r>
              <a:rPr lang="en-US" sz="2300" dirty="0"/>
              <a:t>Colleagues or contractors will not face retaliation for raising concerns or reporting known or suspected incidents</a:t>
            </a:r>
          </a:p>
          <a:p>
            <a:pPr marL="342900" indent="-342900">
              <a:buFont typeface="Arial" panose="020B0604020202020204" pitchFamily="34" charset="0"/>
              <a:buChar char="•"/>
            </a:pPr>
            <a:r>
              <a:rPr lang="en-US" sz="2300" dirty="0"/>
              <a:t>Reports may be provided to the </a:t>
            </a:r>
            <a:r>
              <a:rPr lang="en-US" sz="2300" dirty="0" err="1"/>
              <a:t>Tivity</a:t>
            </a:r>
            <a:r>
              <a:rPr lang="en-US" sz="2300" dirty="0"/>
              <a:t> Health Compliance or Legal teams in person, by phone or email at </a:t>
            </a:r>
            <a:r>
              <a:rPr lang="en-US" sz="2300" dirty="0">
                <a:hlinkClick r:id="rId3"/>
              </a:rPr>
              <a:t>compliance@tivityhealth.com</a:t>
            </a:r>
            <a:endParaRPr lang="en-US" sz="2300" dirty="0"/>
          </a:p>
          <a:p>
            <a:pPr marL="342900" indent="-342900">
              <a:buFont typeface="Arial" panose="020B0604020202020204" pitchFamily="34" charset="0"/>
              <a:buChar char="•"/>
            </a:pPr>
            <a:endParaRPr lang="en-US" dirty="0"/>
          </a:p>
        </p:txBody>
      </p:sp>
      <p:sp>
        <p:nvSpPr>
          <p:cNvPr id="6" name="Freeform: Shape 10">
            <a:extLst>
              <a:ext uri="{FF2B5EF4-FFF2-40B4-BE49-F238E27FC236}">
                <a16:creationId xmlns:a16="http://schemas.microsoft.com/office/drawing/2014/main" id="{5DCA84BE-47AB-7C47-AD4B-DFA29538968E}"/>
              </a:ext>
            </a:extLst>
          </p:cNvPr>
          <p:cNvSpPr/>
          <p:nvPr/>
        </p:nvSpPr>
        <p:spPr>
          <a:xfrm>
            <a:off x="546151" y="3540688"/>
            <a:ext cx="2463055" cy="950986"/>
          </a:xfrm>
          <a:prstGeom prst="rect">
            <a:avLst/>
          </a:prstGeom>
          <a:solidFill>
            <a:schemeClr val="tx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Bef>
                <a:spcPct val="0"/>
              </a:spcBef>
              <a:defRPr/>
            </a:pPr>
            <a:r>
              <a:rPr lang="en-US" sz="2000" b="1" dirty="0">
                <a:solidFill>
                  <a:prstClr val="white"/>
                </a:solidFill>
                <a:latin typeface="Calibri" panose="020F0502020204030204"/>
              </a:rPr>
              <a:t>Tivity Health</a:t>
            </a:r>
          </a:p>
          <a:p>
            <a:pPr algn="ctr" defTabSz="888978">
              <a:lnSpc>
                <a:spcPct val="90000"/>
              </a:lnSpc>
              <a:spcBef>
                <a:spcPct val="0"/>
              </a:spcBef>
              <a:defRPr/>
            </a:pPr>
            <a:r>
              <a:rPr lang="en-US" sz="2000" b="1" dirty="0">
                <a:solidFill>
                  <a:prstClr val="white"/>
                </a:solidFill>
                <a:latin typeface="Calibri" panose="020F0502020204030204"/>
              </a:rPr>
              <a:t>Compliance Hotline</a:t>
            </a:r>
          </a:p>
          <a:p>
            <a:pPr algn="ctr" defTabSz="888978">
              <a:lnSpc>
                <a:spcPct val="90000"/>
              </a:lnSpc>
              <a:spcBef>
                <a:spcPct val="0"/>
              </a:spcBef>
              <a:defRPr/>
            </a:pPr>
            <a:r>
              <a:rPr lang="en-US" sz="2000" b="1" dirty="0">
                <a:solidFill>
                  <a:prstClr val="white"/>
                </a:solidFill>
                <a:latin typeface="Calibri" panose="020F0502020204030204"/>
              </a:rPr>
              <a:t>1-866-225-0836</a:t>
            </a:r>
          </a:p>
        </p:txBody>
      </p:sp>
      <p:sp>
        <p:nvSpPr>
          <p:cNvPr id="7" name="Freeform: Shape 10">
            <a:extLst>
              <a:ext uri="{FF2B5EF4-FFF2-40B4-BE49-F238E27FC236}">
                <a16:creationId xmlns:a16="http://schemas.microsoft.com/office/drawing/2014/main" id="{443BEC94-668B-0A4B-A2DA-DE9A19BE7878}"/>
              </a:ext>
            </a:extLst>
          </p:cNvPr>
          <p:cNvSpPr/>
          <p:nvPr/>
        </p:nvSpPr>
        <p:spPr>
          <a:xfrm>
            <a:off x="3340473" y="3540688"/>
            <a:ext cx="2463055" cy="950986"/>
          </a:xfrm>
          <a:prstGeom prst="rect">
            <a:avLst/>
          </a:prstGeom>
          <a:solidFill>
            <a:schemeClr val="tx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Bef>
                <a:spcPct val="0"/>
              </a:spcBef>
              <a:defRPr/>
            </a:pPr>
            <a:r>
              <a:rPr lang="en-US" sz="2000" b="1" dirty="0">
                <a:solidFill>
                  <a:prstClr val="white"/>
                </a:solidFill>
                <a:latin typeface="Calibri" panose="020F0502020204030204"/>
              </a:rPr>
              <a:t>CMS</a:t>
            </a:r>
          </a:p>
          <a:p>
            <a:pPr algn="ctr" defTabSz="888978">
              <a:lnSpc>
                <a:spcPct val="90000"/>
              </a:lnSpc>
              <a:spcBef>
                <a:spcPct val="0"/>
              </a:spcBef>
              <a:defRPr/>
            </a:pPr>
            <a:r>
              <a:rPr lang="en-US" sz="2000" b="1" dirty="0">
                <a:solidFill>
                  <a:prstClr val="white"/>
                </a:solidFill>
                <a:latin typeface="Calibri" panose="020F0502020204030204"/>
              </a:rPr>
              <a:t>Reporting Line</a:t>
            </a:r>
          </a:p>
          <a:p>
            <a:pPr algn="ctr" defTabSz="888978">
              <a:lnSpc>
                <a:spcPct val="90000"/>
              </a:lnSpc>
              <a:spcBef>
                <a:spcPct val="0"/>
              </a:spcBef>
              <a:defRPr/>
            </a:pPr>
            <a:r>
              <a:rPr lang="en-US" sz="2000" b="1" dirty="0">
                <a:solidFill>
                  <a:prstClr val="white"/>
                </a:solidFill>
                <a:latin typeface="Calibri" panose="020F0502020204030204"/>
              </a:rPr>
              <a:t>1-800-MEDICARE</a:t>
            </a:r>
          </a:p>
        </p:txBody>
      </p:sp>
      <p:sp>
        <p:nvSpPr>
          <p:cNvPr id="8" name="Freeform: Shape 10">
            <a:extLst>
              <a:ext uri="{FF2B5EF4-FFF2-40B4-BE49-F238E27FC236}">
                <a16:creationId xmlns:a16="http://schemas.microsoft.com/office/drawing/2014/main" id="{6F96F050-3995-5F4B-87E0-6ACD938209F6}"/>
              </a:ext>
            </a:extLst>
          </p:cNvPr>
          <p:cNvSpPr/>
          <p:nvPr/>
        </p:nvSpPr>
        <p:spPr>
          <a:xfrm>
            <a:off x="6134794" y="3540688"/>
            <a:ext cx="2463055" cy="950986"/>
          </a:xfrm>
          <a:prstGeom prst="rect">
            <a:avLst/>
          </a:prstGeom>
          <a:solidFill>
            <a:schemeClr val="tx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Bef>
                <a:spcPct val="0"/>
              </a:spcBef>
              <a:defRPr/>
            </a:pPr>
            <a:r>
              <a:rPr lang="en-US" sz="2000" b="1" dirty="0">
                <a:solidFill>
                  <a:prstClr val="white"/>
                </a:solidFill>
                <a:latin typeface="Calibri" panose="020F0502020204030204"/>
              </a:rPr>
              <a:t>OIG</a:t>
            </a:r>
          </a:p>
          <a:p>
            <a:pPr algn="ctr" defTabSz="888978">
              <a:lnSpc>
                <a:spcPct val="90000"/>
              </a:lnSpc>
              <a:spcBef>
                <a:spcPct val="0"/>
              </a:spcBef>
              <a:defRPr/>
            </a:pPr>
            <a:r>
              <a:rPr lang="en-US" sz="2000" b="1" dirty="0">
                <a:solidFill>
                  <a:prstClr val="white"/>
                </a:solidFill>
                <a:latin typeface="Calibri" panose="020F0502020204030204"/>
              </a:rPr>
              <a:t>Hotline</a:t>
            </a:r>
          </a:p>
          <a:p>
            <a:pPr algn="ctr" defTabSz="888978">
              <a:lnSpc>
                <a:spcPct val="90000"/>
              </a:lnSpc>
              <a:spcBef>
                <a:spcPct val="0"/>
              </a:spcBef>
              <a:defRPr/>
            </a:pPr>
            <a:r>
              <a:rPr lang="en-US" sz="2000" b="1" dirty="0">
                <a:solidFill>
                  <a:prstClr val="white"/>
                </a:solidFill>
                <a:latin typeface="Calibri" panose="020F0502020204030204"/>
              </a:rPr>
              <a:t>1-800-447-8477</a:t>
            </a:r>
          </a:p>
        </p:txBody>
      </p:sp>
    </p:spTree>
    <p:extLst>
      <p:ext uri="{BB962C8B-B14F-4D97-AF65-F5344CB8AC3E}">
        <p14:creationId xmlns:p14="http://schemas.microsoft.com/office/powerpoint/2010/main" val="65934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167894"/>
      </p:ext>
    </p:extLst>
  </p:cSld>
  <p:clrMapOvr>
    <a:masterClrMapping/>
  </p:clrMapOvr>
</p:sld>
</file>

<file path=ppt/theme/theme1.xml><?xml version="1.0" encoding="utf-8"?>
<a:theme xmlns:a="http://schemas.openxmlformats.org/drawingml/2006/main" name="Section Dividers">
  <a:themeElements>
    <a:clrScheme name="Tivity Health Brand">
      <a:dk1>
        <a:srgbClr val="244C59"/>
      </a:dk1>
      <a:lt1>
        <a:srgbClr val="FFFFFF"/>
      </a:lt1>
      <a:dk2>
        <a:srgbClr val="FF3700"/>
      </a:dk2>
      <a:lt2>
        <a:srgbClr val="000000"/>
      </a:lt2>
      <a:accent1>
        <a:srgbClr val="244C59"/>
      </a:accent1>
      <a:accent2>
        <a:srgbClr val="7BDCD5"/>
      </a:accent2>
      <a:accent3>
        <a:srgbClr val="DFC5AC"/>
      </a:accent3>
      <a:accent4>
        <a:srgbClr val="0082A3"/>
      </a:accent4>
      <a:accent5>
        <a:srgbClr val="BBBCBC"/>
      </a:accent5>
      <a:accent6>
        <a:srgbClr val="FF7300"/>
      </a:accent6>
      <a:hlink>
        <a:srgbClr val="244C59"/>
      </a:hlink>
      <a:folHlink>
        <a:srgbClr val="3764B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vity Template Version 4.pptx" id="{8D0D7692-B1CC-B346-BDCE-736ADD456244}" vid="{B3B890F8-6CAF-6743-BD57-2F5D961CFCEA}"/>
    </a:ext>
  </a:extLst>
</a:theme>
</file>

<file path=ppt/theme/theme2.xml><?xml version="1.0" encoding="utf-8"?>
<a:theme xmlns:a="http://schemas.openxmlformats.org/drawingml/2006/main" name="Headers + Content Layout">
  <a:themeElements>
    <a:clrScheme name="Tivity Health Brand">
      <a:dk1>
        <a:srgbClr val="244C59"/>
      </a:dk1>
      <a:lt1>
        <a:srgbClr val="FFFFFF"/>
      </a:lt1>
      <a:dk2>
        <a:srgbClr val="FF3700"/>
      </a:dk2>
      <a:lt2>
        <a:srgbClr val="000000"/>
      </a:lt2>
      <a:accent1>
        <a:srgbClr val="244C59"/>
      </a:accent1>
      <a:accent2>
        <a:srgbClr val="7BDCD5"/>
      </a:accent2>
      <a:accent3>
        <a:srgbClr val="DFC5AC"/>
      </a:accent3>
      <a:accent4>
        <a:srgbClr val="0082A3"/>
      </a:accent4>
      <a:accent5>
        <a:srgbClr val="BBBCBC"/>
      </a:accent5>
      <a:accent6>
        <a:srgbClr val="FF7300"/>
      </a:accent6>
      <a:hlink>
        <a:srgbClr val="244C59"/>
      </a:hlink>
      <a:folHlink>
        <a:srgbClr val="3764B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noAutofit/>
      </a:bodyPr>
      <a:lstStyle>
        <a:defPPr algn="l">
          <a:defRPr sz="3000" b="0" dirty="0">
            <a:solidFill>
              <a:schemeClr val="accent5"/>
            </a:solidFill>
          </a:defRPr>
        </a:defPPr>
      </a:lstStyle>
    </a:txDef>
  </a:objectDefaults>
  <a:extraClrSchemeLst/>
  <a:extLst>
    <a:ext uri="{05A4C25C-085E-4340-85A3-A5531E510DB2}">
      <thm15:themeFamily xmlns:thm15="http://schemas.microsoft.com/office/thememl/2012/main" name="Tivity Template Version 4.pptx" id="{8D0D7692-B1CC-B346-BDCE-736ADD456244}" vid="{F249A5C4-354D-AE4A-87BC-89A3100AF9D9}"/>
    </a:ext>
  </a:extLst>
</a:theme>
</file>

<file path=ppt/theme/theme3.xml><?xml version="1.0" encoding="utf-8"?>
<a:theme xmlns:a="http://schemas.openxmlformats.org/drawingml/2006/main" name="1_Headers + Content Layout">
  <a:themeElements>
    <a:clrScheme name="Tivity Health Brand">
      <a:dk1>
        <a:srgbClr val="244C59"/>
      </a:dk1>
      <a:lt1>
        <a:srgbClr val="FFFFFF"/>
      </a:lt1>
      <a:dk2>
        <a:srgbClr val="FF3700"/>
      </a:dk2>
      <a:lt2>
        <a:srgbClr val="000000"/>
      </a:lt2>
      <a:accent1>
        <a:srgbClr val="244C59"/>
      </a:accent1>
      <a:accent2>
        <a:srgbClr val="7BDCD5"/>
      </a:accent2>
      <a:accent3>
        <a:srgbClr val="DFC5AC"/>
      </a:accent3>
      <a:accent4>
        <a:srgbClr val="0082A3"/>
      </a:accent4>
      <a:accent5>
        <a:srgbClr val="BBBCBC"/>
      </a:accent5>
      <a:accent6>
        <a:srgbClr val="FF7300"/>
      </a:accent6>
      <a:hlink>
        <a:srgbClr val="244C59"/>
      </a:hlink>
      <a:folHlink>
        <a:srgbClr val="3764B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vity Template Version 4.pptx" id="{8D0D7692-B1CC-B346-BDCE-736ADD456244}" vid="{CBF6ACDC-A52C-8C4D-940C-5BC7AB31A3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Section Dividers</Template>
  <TotalTime>354</TotalTime>
  <Words>1320</Words>
  <Application>Microsoft Office PowerPoint</Application>
  <PresentationFormat>On-screen Show (16:9)</PresentationFormat>
  <Paragraphs>107</Paragraphs>
  <Slides>9</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Calibri Light</vt:lpstr>
      <vt:lpstr>Section Dividers</vt:lpstr>
      <vt:lpstr>Headers + Content Layout</vt:lpstr>
      <vt:lpstr>1_Headers + Content Layout</vt:lpstr>
      <vt:lpstr>Medicare  Fraud, Waste and Abuse</vt:lpstr>
      <vt:lpstr>Medicare is… </vt:lpstr>
      <vt:lpstr>Fraud, Waste and Abuse Defined </vt:lpstr>
      <vt:lpstr>Provider Fraud</vt:lpstr>
      <vt:lpstr>Beneficiary Fraud</vt:lpstr>
      <vt:lpstr>Compliance at Tivity Health</vt:lpstr>
      <vt:lpstr>Our Responsibility and Awareness</vt:lpstr>
      <vt:lpstr>Report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Steve</dc:creator>
  <cp:lastModifiedBy>Courmier, Jana</cp:lastModifiedBy>
  <cp:revision>21</cp:revision>
  <cp:lastPrinted>2019-01-30T07:41:07Z</cp:lastPrinted>
  <dcterms:created xsi:type="dcterms:W3CDTF">2019-04-16T19:56:25Z</dcterms:created>
  <dcterms:modified xsi:type="dcterms:W3CDTF">2020-09-18T12:34:36Z</dcterms:modified>
</cp:coreProperties>
</file>